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6" r:id="rId1"/>
  </p:sldMasterIdLst>
  <p:notesMasterIdLst>
    <p:notesMasterId r:id="rId10"/>
  </p:notesMasterIdLst>
  <p:sldIdLst>
    <p:sldId id="318" r:id="rId2"/>
    <p:sldId id="338" r:id="rId3"/>
    <p:sldId id="349" r:id="rId4"/>
    <p:sldId id="308" r:id="rId5"/>
    <p:sldId id="316" r:id="rId6"/>
    <p:sldId id="344" r:id="rId7"/>
    <p:sldId id="324" r:id="rId8"/>
    <p:sldId id="330" r:id="rId9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114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B1DE834A-8ED1-4CA0-B381-0F66A7090C78}" type="datetimeFigureOut">
              <a:rPr lang="cs-CZ"/>
              <a:pPr>
                <a:defRPr/>
              </a:pPr>
              <a:t>5.2.2016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9B944C4F-DF94-43F2-B552-5D004663F4A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51654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4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97A3E-1A23-4DC7-BE37-8E80D836C8D4}" type="datetimeFigureOut">
              <a:rPr lang="cs-CZ"/>
              <a:pPr>
                <a:defRPr/>
              </a:pPr>
              <a:t>5.2.2016</a:t>
            </a:fld>
            <a:endParaRPr lang="cs-CZ"/>
          </a:p>
        </p:txBody>
      </p:sp>
      <p:sp>
        <p:nvSpPr>
          <p:cNvPr id="5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0BE75-0455-464B-B7B7-2FE53FBDCAD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3DA5C-432F-401E-B10B-F428EB14F33E}" type="datetimeFigureOut">
              <a:rPr lang="cs-CZ"/>
              <a:pPr>
                <a:defRPr/>
              </a:pPr>
              <a:t>5.2.2016</a:t>
            </a:fld>
            <a:endParaRPr lang="cs-CZ"/>
          </a:p>
        </p:txBody>
      </p:sp>
      <p:sp>
        <p:nvSpPr>
          <p:cNvPr id="5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535F6-C2D5-460F-BC15-F2F8D59FED5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35F98-F960-4267-BDF4-C8E5E9614B63}" type="datetimeFigureOut">
              <a:rPr lang="cs-CZ"/>
              <a:pPr>
                <a:defRPr/>
              </a:pPr>
              <a:t>5.2.2016</a:t>
            </a:fld>
            <a:endParaRPr lang="cs-CZ"/>
          </a:p>
        </p:txBody>
      </p:sp>
      <p:sp>
        <p:nvSpPr>
          <p:cNvPr id="5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5FDAB-2F65-4852-A640-F5DE2E44568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B788D-B0A2-4A63-8B32-F2B76E9EA7D8}" type="datetimeFigureOut">
              <a:rPr lang="cs-CZ"/>
              <a:pPr>
                <a:defRPr/>
              </a:pPr>
              <a:t>5.2.2016</a:t>
            </a:fld>
            <a:endParaRPr lang="cs-CZ"/>
          </a:p>
        </p:txBody>
      </p:sp>
      <p:sp>
        <p:nvSpPr>
          <p:cNvPr id="5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601DD-ED0A-46AD-872E-ED709A4DFBF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F2C25-D2BC-4DBF-AD30-527C2CA36B8C}" type="datetimeFigureOut">
              <a:rPr lang="cs-CZ"/>
              <a:pPr>
                <a:defRPr/>
              </a:pPr>
              <a:t>5.2.2016</a:t>
            </a:fld>
            <a:endParaRPr lang="cs-CZ"/>
          </a:p>
        </p:txBody>
      </p:sp>
      <p:sp>
        <p:nvSpPr>
          <p:cNvPr id="5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7DADE-5784-4B68-8419-0D161C6AA04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599DA-DEC8-4FD7-B660-6568BB33650A}" type="datetimeFigureOut">
              <a:rPr lang="cs-CZ"/>
              <a:pPr>
                <a:defRPr/>
              </a:pPr>
              <a:t>5.2.2016</a:t>
            </a:fld>
            <a:endParaRPr lang="cs-CZ"/>
          </a:p>
        </p:txBody>
      </p:sp>
      <p:sp>
        <p:nvSpPr>
          <p:cNvPr id="6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515EC-864B-4F94-92E4-4A3E0DD2D7A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9C8AC-CF39-4C9B-ADCA-AEF933703E75}" type="datetimeFigureOut">
              <a:rPr lang="cs-CZ"/>
              <a:pPr>
                <a:defRPr/>
              </a:pPr>
              <a:t>5.2.2016</a:t>
            </a:fld>
            <a:endParaRPr lang="cs-CZ"/>
          </a:p>
        </p:txBody>
      </p:sp>
      <p:sp>
        <p:nvSpPr>
          <p:cNvPr id="8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48521-65E4-447E-905D-CB4FC71ECD8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569D8-6DF2-4B33-A4A1-6315299C0647}" type="datetimeFigureOut">
              <a:rPr lang="cs-CZ"/>
              <a:pPr>
                <a:defRPr/>
              </a:pPr>
              <a:t>5.2.2016</a:t>
            </a:fld>
            <a:endParaRPr lang="cs-CZ"/>
          </a:p>
        </p:txBody>
      </p:sp>
      <p:sp>
        <p:nvSpPr>
          <p:cNvPr id="4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6D446-EA6B-4214-817F-523D2AA8813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6D293-FDFD-4331-B75A-18B010F94068}" type="datetimeFigureOut">
              <a:rPr lang="cs-CZ"/>
              <a:pPr>
                <a:defRPr/>
              </a:pPr>
              <a:t>5.2.2016</a:t>
            </a:fld>
            <a:endParaRPr lang="cs-CZ"/>
          </a:p>
        </p:txBody>
      </p:sp>
      <p:sp>
        <p:nvSpPr>
          <p:cNvPr id="3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7EB7A-39FF-4720-B2D2-A54E43E77E1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70963-63EC-44F9-956A-4F117C01596F}" type="datetimeFigureOut">
              <a:rPr lang="cs-CZ"/>
              <a:pPr>
                <a:defRPr/>
              </a:pPr>
              <a:t>5.2.2016</a:t>
            </a:fld>
            <a:endParaRPr lang="cs-CZ"/>
          </a:p>
        </p:txBody>
      </p:sp>
      <p:sp>
        <p:nvSpPr>
          <p:cNvPr id="6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FDACD-539A-4348-8AE2-E7A0E1272CD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s odříznutým a zakulaceným jedním rohe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Pravoúhlý trojúhe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Volný tvar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9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3AE5B-DE55-4E29-B954-C96259208311}" type="datetimeFigureOut">
              <a:rPr lang="cs-CZ"/>
              <a:pPr>
                <a:defRPr/>
              </a:pPr>
              <a:t>5.2.2016</a:t>
            </a:fld>
            <a:endParaRPr lang="cs-CZ"/>
          </a:p>
        </p:txBody>
      </p:sp>
      <p:sp>
        <p:nvSpPr>
          <p:cNvPr id="10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0837B2-8234-4939-A91A-02A78B99B81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028" name="Zástupný symbol pro nadpis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029" name="Zástupný symbol pro text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97C41451-82A2-496F-8D9E-923E95D98C48}" type="datetimeFigureOut">
              <a:rPr lang="cs-CZ"/>
              <a:pPr>
                <a:defRPr/>
              </a:pPr>
              <a:t>5.2.2016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961E7E0D-2132-4DE7-8AFD-0D589988EC5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grpSp>
        <p:nvGrpSpPr>
          <p:cNvPr id="1033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99" r:id="rId1"/>
    <p:sldLayoutId id="2147484100" r:id="rId2"/>
    <p:sldLayoutId id="2147484101" r:id="rId3"/>
    <p:sldLayoutId id="2147484102" r:id="rId4"/>
    <p:sldLayoutId id="2147484103" r:id="rId5"/>
    <p:sldLayoutId id="2147484104" r:id="rId6"/>
    <p:sldLayoutId id="2147484105" r:id="rId7"/>
    <p:sldLayoutId id="2147484106" r:id="rId8"/>
    <p:sldLayoutId id="2147484109" r:id="rId9"/>
    <p:sldLayoutId id="2147484107" r:id="rId10"/>
    <p:sldLayoutId id="214748410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7030A0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7030A0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548DD4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file:///\\upload.wikimedia.org\wikipedia\commons\1\1c\Homer_British_Museum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hyperlink" Target="file:///\\upload.wikimedia.org\wikipedia\commons\8\8d\John_William_Waterhouse_-_Ulysses_and_the_Sirens_(1891)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file:///\\upload.wikimedia.org\wikipedia\commons\6\6e\View_on_Olymbos_Mountain_with_Elassona_and_Tsaritsani,_Greece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gif"/><Relationship Id="rId13" Type="http://schemas.openxmlformats.org/officeDocument/2006/relationships/image" Target="../media/image37.jpeg"/><Relationship Id="rId18" Type="http://schemas.openxmlformats.org/officeDocument/2006/relationships/image" Target="../media/image42.gif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12" Type="http://schemas.openxmlformats.org/officeDocument/2006/relationships/image" Target="../media/image36.jpeg"/><Relationship Id="rId17" Type="http://schemas.openxmlformats.org/officeDocument/2006/relationships/image" Target="../media/image41.jpeg"/><Relationship Id="rId2" Type="http://schemas.openxmlformats.org/officeDocument/2006/relationships/image" Target="../media/image26.gif"/><Relationship Id="rId16" Type="http://schemas.openxmlformats.org/officeDocument/2006/relationships/image" Target="../media/image4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11" Type="http://schemas.openxmlformats.org/officeDocument/2006/relationships/image" Target="../media/image35.jpeg"/><Relationship Id="rId5" Type="http://schemas.openxmlformats.org/officeDocument/2006/relationships/image" Target="../media/image29.jpeg"/><Relationship Id="rId15" Type="http://schemas.openxmlformats.org/officeDocument/2006/relationships/image" Target="../media/image39.wmf"/><Relationship Id="rId10" Type="http://schemas.openxmlformats.org/officeDocument/2006/relationships/image" Target="../media/image34.jpeg"/><Relationship Id="rId19" Type="http://schemas.openxmlformats.org/officeDocument/2006/relationships/image" Target="../media/image43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Relationship Id="rId14" Type="http://schemas.openxmlformats.org/officeDocument/2006/relationships/image" Target="../media/image3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Soubor:John_William_Waterhouse_-_Ulysses_and_the_Sirens_(1891).jpg" TargetMode="External"/><Relationship Id="rId2" Type="http://schemas.openxmlformats.org/officeDocument/2006/relationships/hyperlink" Target="http://office.microsoft.com/cs-cz/image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s.wikipedia.org/wiki/Soubor:Genealogie_%C5%99eck%C3%BDch_boh%C5%AF.png" TargetMode="External"/><Relationship Id="rId5" Type="http://schemas.openxmlformats.org/officeDocument/2006/relationships/hyperlink" Target="http://cs.wikipedia.org/wiki/Soubor:View_on_Olymbos_Mountain_with_Elassona_and_Tsaritsani,_Greece.jpg" TargetMode="External"/><Relationship Id="rId4" Type="http://schemas.openxmlformats.org/officeDocument/2006/relationships/hyperlink" Target="http://cs.wikipedia.org/wiki/Soubor:Homer_British_Museum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sah 2"/>
          <p:cNvSpPr>
            <a:spLocks noGrp="1"/>
          </p:cNvSpPr>
          <p:nvPr>
            <p:ph idx="1"/>
          </p:nvPr>
        </p:nvSpPr>
        <p:spPr>
          <a:xfrm>
            <a:off x="214313" y="785813"/>
            <a:ext cx="8929687" cy="5643562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cs-CZ" sz="2400" b="1" dirty="0" smtClean="0"/>
              <a:t>Homér</a:t>
            </a:r>
            <a:r>
              <a:rPr lang="cs-CZ" sz="2400" dirty="0" smtClean="0"/>
              <a:t> – prý slepý básník</a:t>
            </a:r>
          </a:p>
          <a:p>
            <a:pPr eaLnBrk="1" hangingPunct="1">
              <a:buFont typeface="Wingdings 2" pitchFamily="18" charset="2"/>
              <a:buNone/>
            </a:pPr>
            <a:r>
              <a:rPr lang="cs-CZ" sz="2400" dirty="0" smtClean="0"/>
              <a:t>                 údajný autor eposů </a:t>
            </a:r>
            <a:r>
              <a:rPr lang="cs-CZ" sz="2400" b="1" dirty="0" smtClean="0">
                <a:solidFill>
                  <a:srgbClr val="5C0000"/>
                </a:solidFill>
              </a:rPr>
              <a:t>Ilias a </a:t>
            </a:r>
            <a:r>
              <a:rPr lang="cs-CZ" sz="2400" b="1" dirty="0" err="1" smtClean="0">
                <a:solidFill>
                  <a:srgbClr val="FFC000"/>
                </a:solidFill>
              </a:rPr>
              <a:t>Odysseia</a:t>
            </a:r>
            <a:endParaRPr lang="cs-CZ" sz="2400" b="1" dirty="0" smtClean="0">
              <a:solidFill>
                <a:srgbClr val="FFC000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cs-CZ" sz="2400" b="1" dirty="0" smtClean="0">
                <a:solidFill>
                  <a:srgbClr val="5C0000"/>
                </a:solidFill>
              </a:rPr>
              <a:t> </a:t>
            </a:r>
          </a:p>
          <a:p>
            <a:pPr eaLnBrk="1" hangingPunct="1">
              <a:buFont typeface="Wingdings 2" pitchFamily="18" charset="2"/>
              <a:buNone/>
            </a:pPr>
            <a:r>
              <a:rPr lang="cs-CZ" sz="2400" dirty="0" smtClean="0">
                <a:solidFill>
                  <a:srgbClr val="5C0000"/>
                </a:solidFill>
              </a:rPr>
              <a:t>popisuje příčiny a průběh trojské války </a:t>
            </a:r>
          </a:p>
          <a:p>
            <a:pPr eaLnBrk="1" hangingPunct="1">
              <a:buFont typeface="Wingdings 2" pitchFamily="18" charset="2"/>
              <a:buNone/>
            </a:pPr>
            <a:r>
              <a:rPr lang="cs-CZ" sz="2400" dirty="0" smtClean="0">
                <a:solidFill>
                  <a:srgbClr val="5C0000"/>
                </a:solidFill>
              </a:rPr>
              <a:t>(</a:t>
            </a:r>
            <a:r>
              <a:rPr lang="cs-CZ" sz="2400" dirty="0" err="1" smtClean="0">
                <a:solidFill>
                  <a:srgbClr val="5C0000"/>
                </a:solidFill>
              </a:rPr>
              <a:t>Ilion</a:t>
            </a:r>
            <a:r>
              <a:rPr lang="cs-CZ" sz="2400" dirty="0" smtClean="0">
                <a:solidFill>
                  <a:srgbClr val="5C0000"/>
                </a:solidFill>
              </a:rPr>
              <a:t> = řecky </a:t>
            </a:r>
            <a:r>
              <a:rPr lang="cs-CZ" sz="2400" dirty="0" err="1" smtClean="0">
                <a:solidFill>
                  <a:srgbClr val="5C0000"/>
                </a:solidFill>
              </a:rPr>
              <a:t>Trója</a:t>
            </a:r>
            <a:r>
              <a:rPr lang="cs-CZ" sz="2400" dirty="0" smtClean="0">
                <a:solidFill>
                  <a:srgbClr val="5C0000"/>
                </a:solidFill>
              </a:rPr>
              <a:t>)</a:t>
            </a:r>
          </a:p>
          <a:p>
            <a:pPr eaLnBrk="1" hangingPunct="1">
              <a:buFont typeface="Wingdings 2" pitchFamily="18" charset="2"/>
              <a:buNone/>
            </a:pPr>
            <a:r>
              <a:rPr lang="cs-CZ" sz="2400" dirty="0" smtClean="0">
                <a:solidFill>
                  <a:srgbClr val="0070C0"/>
                </a:solidFill>
              </a:rPr>
              <a:t>                             </a:t>
            </a:r>
            <a:r>
              <a:rPr lang="cs-CZ" sz="2400" dirty="0" smtClean="0">
                <a:solidFill>
                  <a:srgbClr val="FFC000"/>
                </a:solidFill>
              </a:rPr>
              <a:t>popis Odysseovy desetileté cesty z </a:t>
            </a:r>
            <a:r>
              <a:rPr lang="cs-CZ" sz="2400" dirty="0" err="1" smtClean="0">
                <a:solidFill>
                  <a:srgbClr val="FFC000"/>
                </a:solidFill>
              </a:rPr>
              <a:t>Tróje</a:t>
            </a:r>
            <a:r>
              <a:rPr lang="cs-CZ" sz="2400" dirty="0" smtClean="0">
                <a:solidFill>
                  <a:srgbClr val="FFC000"/>
                </a:solidFill>
              </a:rPr>
              <a:t> na Ithaku</a:t>
            </a:r>
          </a:p>
          <a:p>
            <a:pPr eaLnBrk="1" hangingPunct="1">
              <a:buFont typeface="Wingdings 2" pitchFamily="18" charset="2"/>
              <a:buNone/>
            </a:pPr>
            <a:r>
              <a:rPr lang="cs-CZ" sz="2400" dirty="0" smtClean="0">
                <a:solidFill>
                  <a:srgbClr val="0070C0"/>
                </a:solidFill>
              </a:rPr>
              <a:t>                                          </a:t>
            </a:r>
            <a:endParaRPr lang="cs-CZ" sz="2400" b="1" dirty="0" smtClean="0">
              <a:solidFill>
                <a:srgbClr val="0070C0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cs-CZ" sz="2400" dirty="0" smtClean="0"/>
              <a:t> </a:t>
            </a:r>
          </a:p>
        </p:txBody>
      </p:sp>
      <p:pic>
        <p:nvPicPr>
          <p:cNvPr id="3" name="Picture 5" descr="Soubor:Homer British Museum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50" y="428625"/>
            <a:ext cx="1892300" cy="238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Přímá spojovací šipka 4"/>
          <p:cNvCxnSpPr/>
          <p:nvPr/>
        </p:nvCxnSpPr>
        <p:spPr>
          <a:xfrm rot="5400000">
            <a:off x="4071938" y="1643063"/>
            <a:ext cx="285750" cy="285750"/>
          </a:xfrm>
          <a:prstGeom prst="straightConnector1">
            <a:avLst/>
          </a:prstGeom>
          <a:ln>
            <a:solidFill>
              <a:srgbClr val="5C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Přímá spojovací šipka 6"/>
          <p:cNvCxnSpPr/>
          <p:nvPr/>
        </p:nvCxnSpPr>
        <p:spPr>
          <a:xfrm rot="5400000">
            <a:off x="5037138" y="2320925"/>
            <a:ext cx="1214438" cy="1587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2" name="Picture 5" descr="Soubor:John William Waterhouse - Ulysses and the Sirens (1891).jpg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71938" y="3786188"/>
            <a:ext cx="4762500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 descr="odysseus-trojanhors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313" y="3738563"/>
            <a:ext cx="3398837" cy="226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Zástupný symbol pro obsah 2"/>
          <p:cNvSpPr>
            <a:spLocks noGrp="1"/>
          </p:cNvSpPr>
          <p:nvPr>
            <p:ph idx="1"/>
          </p:nvPr>
        </p:nvSpPr>
        <p:spPr>
          <a:xfrm>
            <a:off x="179388" y="857250"/>
            <a:ext cx="8507412" cy="546735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cs-CZ" sz="2800" smtClean="0"/>
              <a:t>fúrie        = bohyně sváru</a:t>
            </a:r>
          </a:p>
          <a:p>
            <a:pPr eaLnBrk="1" hangingPunct="1">
              <a:buFont typeface="Wingdings 2" pitchFamily="18" charset="2"/>
              <a:buNone/>
            </a:pPr>
            <a:r>
              <a:rPr lang="cs-CZ" sz="2800" smtClean="0"/>
              <a:t>zlaté jablko = příčina sporu mezi bohyněmi </a:t>
            </a:r>
          </a:p>
          <a:p>
            <a:pPr eaLnBrk="1" hangingPunct="1">
              <a:buFont typeface="Wingdings 2" pitchFamily="18" charset="2"/>
              <a:buNone/>
            </a:pPr>
            <a:r>
              <a:rPr lang="cs-CZ" sz="2800" smtClean="0"/>
              <a:t>Paris = syn trojského krále Priama</a:t>
            </a:r>
          </a:p>
          <a:p>
            <a:pPr eaLnBrk="1" hangingPunct="1">
              <a:buFont typeface="Wingdings 2" pitchFamily="18" charset="2"/>
              <a:buNone/>
            </a:pPr>
            <a:r>
              <a:rPr lang="cs-CZ" sz="2800" smtClean="0"/>
              <a:t>Helena = krásná manželka krále Meneláa</a:t>
            </a:r>
          </a:p>
          <a:p>
            <a:pPr eaLnBrk="1" hangingPunct="1">
              <a:buFont typeface="Wingdings 2" pitchFamily="18" charset="2"/>
              <a:buNone/>
            </a:pPr>
            <a:r>
              <a:rPr lang="cs-CZ" sz="2800" smtClean="0"/>
              <a:t>Agamemnón = velitel helénských vojsk </a:t>
            </a:r>
          </a:p>
          <a:p>
            <a:pPr eaLnBrk="1" hangingPunct="1">
              <a:buFont typeface="Wingdings 2" pitchFamily="18" charset="2"/>
              <a:buNone/>
            </a:pPr>
            <a:r>
              <a:rPr lang="cs-CZ" sz="2800" smtClean="0"/>
              <a:t>Achilleus = řecký hrdina, zabil Hektora </a:t>
            </a:r>
          </a:p>
          <a:p>
            <a:pPr eaLnBrk="1" hangingPunct="1">
              <a:buFont typeface="Wingdings 2" pitchFamily="18" charset="2"/>
              <a:buNone/>
            </a:pPr>
            <a:r>
              <a:rPr lang="cs-CZ" sz="2800" smtClean="0"/>
              <a:t>Achillova pata = zranitelné místo </a:t>
            </a:r>
          </a:p>
          <a:p>
            <a:pPr eaLnBrk="1" hangingPunct="1">
              <a:buFont typeface="Wingdings 2" pitchFamily="18" charset="2"/>
              <a:buNone/>
            </a:pPr>
            <a:r>
              <a:rPr lang="cs-CZ" sz="2800" smtClean="0"/>
              <a:t>Odysseus = ithacký král, nápad s trojským koněm</a:t>
            </a:r>
          </a:p>
          <a:p>
            <a:pPr eaLnBrk="1" hangingPunct="1">
              <a:buFont typeface="Wingdings 2" pitchFamily="18" charset="2"/>
              <a:buNone/>
            </a:pPr>
            <a:r>
              <a:rPr lang="cs-CZ" sz="2800" b="1" smtClean="0">
                <a:solidFill>
                  <a:srgbClr val="00B0F0"/>
                </a:solidFill>
              </a:rPr>
              <a:t> </a:t>
            </a:r>
            <a:r>
              <a:rPr lang="cs-CZ" sz="2800" smtClean="0"/>
              <a:t>odysea = dlouhá, namáhavá cesta </a:t>
            </a:r>
          </a:p>
          <a:p>
            <a:pPr eaLnBrk="1" hangingPunct="1">
              <a:buFont typeface="Wingdings 2" pitchFamily="18" charset="2"/>
              <a:buNone/>
            </a:pPr>
            <a:r>
              <a:rPr lang="cs-CZ" sz="2800" smtClean="0"/>
              <a:t> Pénelopé  = Odysseova věrná manželka</a:t>
            </a:r>
            <a:endParaRPr lang="cs-CZ" smtClean="0"/>
          </a:p>
        </p:txBody>
      </p:sp>
      <p:pic>
        <p:nvPicPr>
          <p:cNvPr id="4" name="Picture 5" descr="Zobrazit podrobnosti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2420888"/>
            <a:ext cx="1900238" cy="19002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9" descr="Zobrazit podrobnost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0"/>
            <a:ext cx="1306503" cy="13065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11" descr="Zobrazit podrobnosti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4929174"/>
            <a:ext cx="1928826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5" descr="Mytická mořská panna s fialovým vlasy plavající ve vodě 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2280" y="260648"/>
            <a:ext cx="1828800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17" descr="Zobrazit podobné obrázk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29600" y="5000625"/>
            <a:ext cx="914400" cy="91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Obdélník 11"/>
          <p:cNvSpPr/>
          <p:nvPr/>
        </p:nvSpPr>
        <p:spPr>
          <a:xfrm>
            <a:off x="214313" y="1428750"/>
            <a:ext cx="1857375" cy="500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214313" y="1928813"/>
            <a:ext cx="928687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4" name="Obdélník 13"/>
          <p:cNvSpPr/>
          <p:nvPr/>
        </p:nvSpPr>
        <p:spPr>
          <a:xfrm>
            <a:off x="214313" y="2428875"/>
            <a:ext cx="1143000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5" name="Obdélník 14"/>
          <p:cNvSpPr/>
          <p:nvPr/>
        </p:nvSpPr>
        <p:spPr>
          <a:xfrm>
            <a:off x="214313" y="2928938"/>
            <a:ext cx="2143125" cy="500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6" name="Obdélník 15"/>
          <p:cNvSpPr/>
          <p:nvPr/>
        </p:nvSpPr>
        <p:spPr>
          <a:xfrm>
            <a:off x="285750" y="5500688"/>
            <a:ext cx="1500188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7" name="Obdélník 16"/>
          <p:cNvSpPr/>
          <p:nvPr/>
        </p:nvSpPr>
        <p:spPr>
          <a:xfrm>
            <a:off x="285750" y="5000625"/>
            <a:ext cx="1143000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8" name="Obdélník 17"/>
          <p:cNvSpPr/>
          <p:nvPr/>
        </p:nvSpPr>
        <p:spPr>
          <a:xfrm>
            <a:off x="285750" y="4500563"/>
            <a:ext cx="1500188" cy="500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9" name="Obdélník 18"/>
          <p:cNvSpPr/>
          <p:nvPr/>
        </p:nvSpPr>
        <p:spPr>
          <a:xfrm>
            <a:off x="214313" y="3429000"/>
            <a:ext cx="1571625" cy="500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0" name="Obdélník 19"/>
          <p:cNvSpPr/>
          <p:nvPr/>
        </p:nvSpPr>
        <p:spPr>
          <a:xfrm>
            <a:off x="214313" y="4000500"/>
            <a:ext cx="2214562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1" name="Obdélník 20"/>
          <p:cNvSpPr/>
          <p:nvPr/>
        </p:nvSpPr>
        <p:spPr>
          <a:xfrm>
            <a:off x="214313" y="857250"/>
            <a:ext cx="1071562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ástupný symbol pro obsah 2"/>
          <p:cNvSpPr>
            <a:spLocks noGrp="1"/>
          </p:cNvSpPr>
          <p:nvPr>
            <p:ph idx="1"/>
          </p:nvPr>
        </p:nvSpPr>
        <p:spPr>
          <a:xfrm>
            <a:off x="0" y="714375"/>
            <a:ext cx="9144000" cy="5786438"/>
          </a:xfrm>
        </p:spPr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cs-CZ" u="sng" dirty="0" smtClean="0"/>
              <a:t> Oprav chybné věty:</a:t>
            </a:r>
            <a:endParaRPr lang="cs-CZ" dirty="0" smtClean="0"/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AutoNum type="arabicParenR"/>
              <a:defRPr/>
            </a:pPr>
            <a:r>
              <a:rPr lang="cs-CZ" sz="2400" i="1" dirty="0" smtClean="0"/>
              <a:t>Peloponés je největší řecký ostrov.  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AutoNum type="arabicParenR"/>
              <a:defRPr/>
            </a:pPr>
            <a:r>
              <a:rPr lang="cs-CZ" sz="2400" i="1" dirty="0" smtClean="0">
                <a:solidFill>
                  <a:srgbClr val="C00000"/>
                </a:solidFill>
              </a:rPr>
              <a:t>Paris dal zlaté jablko krásné Heleně.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AutoNum type="arabicParenR"/>
              <a:defRPr/>
            </a:pPr>
            <a:r>
              <a:rPr lang="cs-CZ" sz="2400" i="1" dirty="0" smtClean="0"/>
              <a:t> Eposy </a:t>
            </a:r>
            <a:r>
              <a:rPr lang="cs-CZ" sz="2400" i="1" dirty="0" err="1" smtClean="0"/>
              <a:t>Íllias</a:t>
            </a:r>
            <a:r>
              <a:rPr lang="cs-CZ" sz="2400" i="1" dirty="0" smtClean="0"/>
              <a:t> a </a:t>
            </a:r>
            <a:r>
              <a:rPr lang="cs-CZ" sz="2400" i="1" dirty="0" err="1" smtClean="0"/>
              <a:t>Odysseia</a:t>
            </a:r>
            <a:r>
              <a:rPr lang="cs-CZ" sz="2400" i="1" dirty="0" smtClean="0"/>
              <a:t> sepsal Homér.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AutoNum type="arabicParenR"/>
              <a:defRPr/>
            </a:pPr>
            <a:r>
              <a:rPr lang="cs-CZ" sz="2400" i="1" dirty="0" smtClean="0">
                <a:solidFill>
                  <a:srgbClr val="C00000"/>
                </a:solidFill>
              </a:rPr>
              <a:t>Eposy jsou dlouhé básnické skladby plné hrdinských příběhů. 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AutoNum type="arabicParenR"/>
              <a:defRPr/>
            </a:pPr>
            <a:r>
              <a:rPr lang="cs-CZ" sz="2400" i="1" dirty="0" smtClean="0"/>
              <a:t> S myšlenkou trojského koně přišel Achilleus.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AutoNum type="arabicParenR"/>
              <a:defRPr/>
            </a:pPr>
            <a:r>
              <a:rPr lang="cs-CZ" sz="2400" i="1" dirty="0" smtClean="0"/>
              <a:t> </a:t>
            </a:r>
            <a:r>
              <a:rPr lang="cs-CZ" sz="2400" i="1" dirty="0" err="1" smtClean="0">
                <a:solidFill>
                  <a:srgbClr val="C00000"/>
                </a:solidFill>
              </a:rPr>
              <a:t>Odysseus</a:t>
            </a:r>
            <a:r>
              <a:rPr lang="cs-CZ" sz="2400" i="1" dirty="0" smtClean="0">
                <a:solidFill>
                  <a:srgbClr val="C00000"/>
                </a:solidFill>
              </a:rPr>
              <a:t> se vrátil ke své ženě po deseti letech.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AutoNum type="arabicParenR"/>
              <a:defRPr/>
            </a:pPr>
            <a:r>
              <a:rPr lang="cs-CZ" sz="2400" i="1" dirty="0" smtClean="0"/>
              <a:t> Epos Ithaka popisuje průběh trojské války. 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AutoNum type="arabicParenR"/>
              <a:defRPr/>
            </a:pPr>
            <a:r>
              <a:rPr lang="cs-CZ" sz="2400" i="1" dirty="0" err="1" smtClean="0">
                <a:solidFill>
                  <a:srgbClr val="C00000"/>
                </a:solidFill>
              </a:rPr>
              <a:t>Odysseus</a:t>
            </a:r>
            <a:r>
              <a:rPr lang="cs-CZ" sz="2400" i="1" dirty="0" smtClean="0">
                <a:solidFill>
                  <a:srgbClr val="C00000"/>
                </a:solidFill>
              </a:rPr>
              <a:t> pocházel z ostrova Kréta.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AutoNum type="arabicParenR"/>
              <a:defRPr/>
            </a:pPr>
            <a:r>
              <a:rPr lang="cs-CZ" sz="2400" i="1" dirty="0" smtClean="0"/>
              <a:t> </a:t>
            </a:r>
            <a:r>
              <a:rPr lang="cs-CZ" sz="2400" i="1" dirty="0" err="1" smtClean="0"/>
              <a:t>Odysseovým</a:t>
            </a:r>
            <a:r>
              <a:rPr lang="cs-CZ" sz="2400" i="1" dirty="0" smtClean="0"/>
              <a:t> zranitelným místem byla pata.    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AutoNum type="arabicParenR"/>
              <a:defRPr/>
            </a:pPr>
            <a:r>
              <a:rPr lang="cs-CZ" sz="2400" i="1" dirty="0" err="1" smtClean="0">
                <a:solidFill>
                  <a:srgbClr val="C00000"/>
                </a:solidFill>
              </a:rPr>
              <a:t>Odysseius</a:t>
            </a:r>
            <a:r>
              <a:rPr lang="cs-CZ" sz="2400" i="1" dirty="0" smtClean="0">
                <a:solidFill>
                  <a:srgbClr val="C00000"/>
                </a:solidFill>
              </a:rPr>
              <a:t> zabil Kyklopa. 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AutoNum type="arabicParenR"/>
              <a:defRPr/>
            </a:pPr>
            <a:r>
              <a:rPr lang="cs-CZ" sz="2400" i="1" dirty="0" smtClean="0"/>
              <a:t>Pro dlouho namáhavou cestu se ujalo označení „</a:t>
            </a:r>
            <a:r>
              <a:rPr lang="cs-CZ" sz="2400" i="1" dirty="0" err="1" smtClean="0"/>
              <a:t>homéria</a:t>
            </a:r>
            <a:r>
              <a:rPr lang="cs-CZ" sz="2400" i="1" dirty="0" smtClean="0"/>
              <a:t>“.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AutoNum type="arabicParenR"/>
              <a:defRPr/>
            </a:pPr>
            <a:r>
              <a:rPr lang="cs-CZ" sz="2400" i="1" dirty="0" smtClean="0">
                <a:solidFill>
                  <a:srgbClr val="C00000"/>
                </a:solidFill>
              </a:rPr>
              <a:t>Podle </a:t>
            </a:r>
            <a:r>
              <a:rPr lang="cs-CZ" sz="2400" i="1" dirty="0" err="1" smtClean="0">
                <a:solidFill>
                  <a:srgbClr val="C00000"/>
                </a:solidFill>
              </a:rPr>
              <a:t>Odysseovy</a:t>
            </a:r>
            <a:r>
              <a:rPr lang="cs-CZ" sz="2400" i="1" dirty="0" smtClean="0">
                <a:solidFill>
                  <a:srgbClr val="C00000"/>
                </a:solidFill>
              </a:rPr>
              <a:t> ženy  vzniklo úsloví „žárlivá jako </a:t>
            </a:r>
            <a:r>
              <a:rPr lang="cs-CZ" sz="2400" i="1" dirty="0" err="1" smtClean="0">
                <a:solidFill>
                  <a:srgbClr val="C00000"/>
                </a:solidFill>
              </a:rPr>
              <a:t>Pénelope</a:t>
            </a:r>
            <a:r>
              <a:rPr lang="cs-CZ" sz="2400" i="1" dirty="0" smtClean="0">
                <a:solidFill>
                  <a:srgbClr val="C00000"/>
                </a:solidFill>
              </a:rPr>
              <a:t>“.</a:t>
            </a:r>
            <a:endParaRPr lang="cs-CZ" sz="2400" dirty="0" smtClean="0">
              <a:solidFill>
                <a:srgbClr val="C0000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endParaRPr lang="cs-CZ" dirty="0" smtClean="0"/>
          </a:p>
        </p:txBody>
      </p:sp>
      <p:pic>
        <p:nvPicPr>
          <p:cNvPr id="7171" name="Picture 3" descr="F:\MC900440428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84563" y="282575"/>
            <a:ext cx="80010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9" descr="trojanisches-pfer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7625" y="1071563"/>
            <a:ext cx="1482725" cy="148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Zobrazit podrobnost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2313" y="4071938"/>
            <a:ext cx="1181100" cy="1179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4" name="Picture 6" descr="Zobrazit podobné obrázk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50" y="428625"/>
            <a:ext cx="1347788" cy="134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800" decel="100000"/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800" decel="100000"/>
                                        <p:tgtEl>
                                          <p:spTgt spid="184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184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184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184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800" decel="100000"/>
                                        <p:tgtEl>
                                          <p:spTgt spid="184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184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184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184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800" decel="100000"/>
                                        <p:tgtEl>
                                          <p:spTgt spid="184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800" decel="100000" fill="hold"/>
                                        <p:tgtEl>
                                          <p:spTgt spid="184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800" decel="100000" fill="hold"/>
                                        <p:tgtEl>
                                          <p:spTgt spid="184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184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800" decel="100000"/>
                                        <p:tgtEl>
                                          <p:spTgt spid="184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800" decel="100000" fill="hold"/>
                                        <p:tgtEl>
                                          <p:spTgt spid="184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800" decel="100000" fill="hold"/>
                                        <p:tgtEl>
                                          <p:spTgt spid="184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800" decel="100000" fill="hold"/>
                                        <p:tgtEl>
                                          <p:spTgt spid="184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800" decel="100000"/>
                                        <p:tgtEl>
                                          <p:spTgt spid="1843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800" decel="100000" fill="hold"/>
                                        <p:tgtEl>
                                          <p:spTgt spid="1843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800" decel="100000" fill="hold"/>
                                        <p:tgtEl>
                                          <p:spTgt spid="1843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800" decel="100000" fill="hold"/>
                                        <p:tgtEl>
                                          <p:spTgt spid="1843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800" decel="100000"/>
                                        <p:tgtEl>
                                          <p:spTgt spid="1843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800" decel="100000" fill="hold"/>
                                        <p:tgtEl>
                                          <p:spTgt spid="1843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800" decel="100000" fill="hold"/>
                                        <p:tgtEl>
                                          <p:spTgt spid="1843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800" decel="100000" fill="hold"/>
                                        <p:tgtEl>
                                          <p:spTgt spid="1843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2938" y="571500"/>
            <a:ext cx="8043862" cy="92868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u="sng" dirty="0" smtClean="0"/>
              <a:t/>
            </a:r>
            <a:br>
              <a:rPr lang="cs-CZ" b="1" u="sng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b="1" dirty="0" smtClean="0"/>
              <a:t> </a:t>
            </a:r>
            <a:r>
              <a:rPr lang="cs-CZ" sz="4400" b="1" dirty="0" smtClean="0">
                <a:solidFill>
                  <a:schemeClr val="bg1">
                    <a:lumMod val="95000"/>
                  </a:schemeClr>
                </a:solidFill>
              </a:rPr>
              <a:t>ŘECKÁ MYTOLOGIE</a:t>
            </a:r>
            <a:endParaRPr lang="cs-CZ" sz="4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24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43063"/>
            <a:ext cx="8229600" cy="4483100"/>
          </a:xfrm>
        </p:spPr>
        <p:txBody>
          <a:bodyPr/>
          <a:lstStyle/>
          <a:p>
            <a:pPr eaLnBrk="1" hangingPunct="1"/>
            <a:r>
              <a:rPr lang="cs-CZ" smtClean="0">
                <a:latin typeface="Book Antiqua" pitchFamily="18" charset="0"/>
              </a:rPr>
              <a:t>= soubor bájí o bozích a stvoření světa</a:t>
            </a:r>
          </a:p>
          <a:p>
            <a:pPr eaLnBrk="1" hangingPunct="1"/>
            <a:r>
              <a:rPr lang="cs-CZ" smtClean="0">
                <a:latin typeface="Book Antiqua" pitchFamily="18" charset="0"/>
              </a:rPr>
              <a:t> zlidštění bohů  </a:t>
            </a:r>
          </a:p>
          <a:p>
            <a:pPr eaLnBrk="1" hangingPunct="1"/>
            <a:r>
              <a:rPr lang="cs-CZ" smtClean="0">
                <a:latin typeface="Book Antiqua" pitchFamily="18" charset="0"/>
              </a:rPr>
              <a:t> sídlo bohů – </a:t>
            </a:r>
            <a:r>
              <a:rPr lang="cs-CZ" b="1" smtClean="0">
                <a:latin typeface="Book Antiqua" pitchFamily="18" charset="0"/>
              </a:rPr>
              <a:t>hora Olymp </a:t>
            </a:r>
          </a:p>
          <a:p>
            <a:pPr eaLnBrk="1" hangingPunct="1"/>
            <a:endParaRPr lang="cs-CZ" smtClean="0"/>
          </a:p>
          <a:p>
            <a:pPr eaLnBrk="1" hangingPunct="1">
              <a:buFont typeface="Wingdings 2" pitchFamily="18" charset="2"/>
              <a:buNone/>
            </a:pPr>
            <a:r>
              <a:rPr lang="cs-CZ" smtClean="0"/>
              <a:t> </a:t>
            </a:r>
          </a:p>
          <a:p>
            <a:pPr eaLnBrk="1" hangingPunct="1"/>
            <a:endParaRPr lang="cs-CZ" smtClean="0"/>
          </a:p>
        </p:txBody>
      </p:sp>
      <p:pic>
        <p:nvPicPr>
          <p:cNvPr id="10244" name="Picture 5" descr="Soubor:View on Olymbos Mountain with Elassona and Tsaritsani, Greece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 t="20370" b="33530"/>
          <a:stretch>
            <a:fillRect/>
          </a:stretch>
        </p:blipFill>
        <p:spPr bwMode="auto">
          <a:xfrm>
            <a:off x="214313" y="3571875"/>
            <a:ext cx="867727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6" descr="Zobrazit podobné obrázk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39" y="3500436"/>
            <a:ext cx="1571637" cy="15716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7" name="Přímá spojovací šipka 6"/>
          <p:cNvCxnSpPr/>
          <p:nvPr/>
        </p:nvCxnSpPr>
        <p:spPr>
          <a:xfrm rot="5400000">
            <a:off x="3713163" y="3286125"/>
            <a:ext cx="430212" cy="158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Zástupný symbol pro obsah 2"/>
          <p:cNvSpPr>
            <a:spLocks noGrp="1"/>
          </p:cNvSpPr>
          <p:nvPr>
            <p:ph idx="1"/>
          </p:nvPr>
        </p:nvSpPr>
        <p:spPr>
          <a:xfrm>
            <a:off x="250825" y="571500"/>
            <a:ext cx="8424863" cy="5753100"/>
          </a:xfrm>
        </p:spPr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cs-CZ" sz="2400" dirty="0" smtClean="0"/>
              <a:t>nejvyšší bůh, vládce nebes, bouře a blesku =     (2.p.Dia)</a:t>
            </a:r>
          </a:p>
          <a:p>
            <a:pPr eaLnBrk="1" hangingPunct="1">
              <a:spcBef>
                <a:spcPts val="600"/>
              </a:spcBef>
            </a:pPr>
            <a:r>
              <a:rPr lang="cs-CZ" sz="2400" dirty="0" smtClean="0"/>
              <a:t>Diova manželka =</a:t>
            </a:r>
          </a:p>
          <a:p>
            <a:pPr eaLnBrk="1" hangingPunct="1">
              <a:spcBef>
                <a:spcPts val="600"/>
              </a:spcBef>
            </a:pPr>
            <a:r>
              <a:rPr lang="cs-CZ" sz="2400" dirty="0" smtClean="0"/>
              <a:t>bůh vína = </a:t>
            </a:r>
          </a:p>
          <a:p>
            <a:pPr eaLnBrk="1" hangingPunct="1">
              <a:spcBef>
                <a:spcPts val="600"/>
              </a:spcBef>
            </a:pPr>
            <a:r>
              <a:rPr lang="cs-CZ" sz="2400" dirty="0" smtClean="0"/>
              <a:t>bůh moře =</a:t>
            </a:r>
          </a:p>
          <a:p>
            <a:pPr eaLnBrk="1" hangingPunct="1">
              <a:spcBef>
                <a:spcPts val="600"/>
              </a:spcBef>
            </a:pPr>
            <a:r>
              <a:rPr lang="cs-CZ" sz="2400" dirty="0" smtClean="0"/>
              <a:t>bůh ohně a kovářství=</a:t>
            </a:r>
          </a:p>
          <a:p>
            <a:pPr eaLnBrk="1" hangingPunct="1">
              <a:spcBef>
                <a:spcPts val="600"/>
              </a:spcBef>
            </a:pPr>
            <a:r>
              <a:rPr lang="cs-CZ" sz="2400" dirty="0" smtClean="0"/>
              <a:t>bůh světla a věštby=</a:t>
            </a:r>
          </a:p>
          <a:p>
            <a:pPr eaLnBrk="1" hangingPunct="1">
              <a:spcBef>
                <a:spcPts val="600"/>
              </a:spcBef>
            </a:pPr>
            <a:r>
              <a:rPr lang="cs-CZ" sz="2400" dirty="0" smtClean="0"/>
              <a:t>posel bohů =</a:t>
            </a:r>
          </a:p>
          <a:p>
            <a:pPr eaLnBrk="1" hangingPunct="1">
              <a:spcBef>
                <a:spcPts val="600"/>
              </a:spcBef>
            </a:pPr>
            <a:r>
              <a:rPr lang="cs-CZ" sz="2400" dirty="0" smtClean="0"/>
              <a:t>bohyně lovu=</a:t>
            </a:r>
          </a:p>
          <a:p>
            <a:pPr eaLnBrk="1" hangingPunct="1">
              <a:spcBef>
                <a:spcPts val="600"/>
              </a:spcBef>
            </a:pPr>
            <a:r>
              <a:rPr lang="cs-CZ" sz="2400" dirty="0" smtClean="0"/>
              <a:t>bohyně lásky =</a:t>
            </a:r>
          </a:p>
          <a:p>
            <a:pPr eaLnBrk="1" hangingPunct="1">
              <a:spcBef>
                <a:spcPts val="600"/>
              </a:spcBef>
            </a:pPr>
            <a:r>
              <a:rPr lang="cs-CZ" sz="2400" dirty="0" smtClean="0"/>
              <a:t>bohyně plodnosti a země=</a:t>
            </a:r>
          </a:p>
          <a:p>
            <a:pPr eaLnBrk="1" hangingPunct="1">
              <a:spcBef>
                <a:spcPts val="600"/>
              </a:spcBef>
            </a:pPr>
            <a:r>
              <a:rPr lang="cs-CZ" sz="2400" dirty="0" smtClean="0"/>
              <a:t>bůh války=</a:t>
            </a:r>
          </a:p>
          <a:p>
            <a:pPr eaLnBrk="1" hangingPunct="1">
              <a:spcBef>
                <a:spcPts val="600"/>
              </a:spcBef>
            </a:pPr>
            <a:r>
              <a:rPr lang="cs-CZ" sz="2400" dirty="0" smtClean="0"/>
              <a:t>bohyně moudrosti=</a:t>
            </a:r>
          </a:p>
          <a:p>
            <a:pPr eaLnBrk="1" hangingPunct="1">
              <a:spcBef>
                <a:spcPts val="600"/>
              </a:spcBef>
            </a:pPr>
            <a:r>
              <a:rPr lang="cs-CZ" sz="2400" dirty="0" smtClean="0"/>
              <a:t>bohyně rodinného krbu</a:t>
            </a:r>
          </a:p>
          <a:p>
            <a:pPr eaLnBrk="1" hangingPunct="1"/>
            <a:endParaRPr lang="cs-CZ" dirty="0" smtClean="0"/>
          </a:p>
          <a:p>
            <a:pPr eaLnBrk="1" hangingPunct="1"/>
            <a:endParaRPr lang="cs-CZ" dirty="0" smtClean="0"/>
          </a:p>
          <a:p>
            <a:pPr eaLnBrk="1" hangingPunct="1"/>
            <a:endParaRPr lang="cs-CZ" dirty="0" smtClean="0"/>
          </a:p>
          <a:p>
            <a:pPr eaLnBrk="1" hangingPunct="1"/>
            <a:endParaRPr lang="cs-CZ" dirty="0" smtClean="0"/>
          </a:p>
        </p:txBody>
      </p:sp>
      <p:pic>
        <p:nvPicPr>
          <p:cNvPr id="3" name="Picture 5" descr="sejmout0008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 l="68507" t="15053" r="16516" b="60371"/>
          <a:stretch>
            <a:fillRect/>
          </a:stretch>
        </p:blipFill>
        <p:spPr bwMode="auto">
          <a:xfrm>
            <a:off x="6732240" y="1772816"/>
            <a:ext cx="576064" cy="1121173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sejmout0008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 t="56989" r="78972" b="18326"/>
          <a:stretch>
            <a:fillRect/>
          </a:stretch>
        </p:blipFill>
        <p:spPr bwMode="auto">
          <a:xfrm>
            <a:off x="5220071" y="2780928"/>
            <a:ext cx="827235" cy="1152128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sejmout0008"/>
          <p:cNvPicPr>
            <a:picLocks noChangeAspect="1" noChangeArrowheads="1"/>
          </p:cNvPicPr>
          <p:nvPr/>
        </p:nvPicPr>
        <p:blipFill>
          <a:blip r:embed="rId4" cstate="print">
            <a:lum bright="-10000"/>
          </a:blip>
          <a:srcRect l="38303" t="56989" r="44424" b="18326"/>
          <a:stretch>
            <a:fillRect/>
          </a:stretch>
        </p:blipFill>
        <p:spPr bwMode="auto">
          <a:xfrm>
            <a:off x="5364088" y="1196752"/>
            <a:ext cx="648072" cy="1098494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sejmout0008"/>
          <p:cNvPicPr>
            <a:picLocks noChangeAspect="1" noChangeArrowheads="1"/>
          </p:cNvPicPr>
          <p:nvPr/>
        </p:nvPicPr>
        <p:blipFill>
          <a:blip r:embed="rId5" cstate="print">
            <a:lum bright="-10000"/>
          </a:blip>
          <a:srcRect l="80359" t="56989" r="3870" b="19086"/>
          <a:stretch>
            <a:fillRect/>
          </a:stretch>
        </p:blipFill>
        <p:spPr bwMode="auto">
          <a:xfrm>
            <a:off x="8100392" y="5157192"/>
            <a:ext cx="689645" cy="124136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sejmout0008"/>
          <p:cNvPicPr>
            <a:picLocks noChangeAspect="1" noChangeArrowheads="1"/>
          </p:cNvPicPr>
          <p:nvPr/>
        </p:nvPicPr>
        <p:blipFill>
          <a:blip r:embed="rId5" cstate="print">
            <a:lum bright="-10000"/>
          </a:blip>
          <a:srcRect l="22095" t="56989" r="62450" b="18326"/>
          <a:stretch>
            <a:fillRect/>
          </a:stretch>
        </p:blipFill>
        <p:spPr bwMode="auto">
          <a:xfrm>
            <a:off x="8100393" y="2817065"/>
            <a:ext cx="648072" cy="1227576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sejmout0008"/>
          <p:cNvPicPr>
            <a:picLocks noChangeAspect="1" noChangeArrowheads="1"/>
          </p:cNvPicPr>
          <p:nvPr/>
        </p:nvPicPr>
        <p:blipFill>
          <a:blip r:embed="rId6" cstate="print">
            <a:lum bright="-10000"/>
          </a:blip>
          <a:srcRect l="35405" t="15053" r="33067" b="60371"/>
          <a:stretch>
            <a:fillRect/>
          </a:stretch>
        </p:blipFill>
        <p:spPr bwMode="auto">
          <a:xfrm>
            <a:off x="5072066" y="5286388"/>
            <a:ext cx="1214437" cy="1123638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 descr="sejmout0008"/>
          <p:cNvPicPr>
            <a:picLocks noChangeAspect="1" noChangeArrowheads="1"/>
          </p:cNvPicPr>
          <p:nvPr/>
        </p:nvPicPr>
        <p:blipFill>
          <a:blip r:embed="rId5" cstate="print">
            <a:lum bright="-10000"/>
          </a:blip>
          <a:srcRect l="17090" t="15971" r="66609" b="60371"/>
          <a:stretch>
            <a:fillRect/>
          </a:stretch>
        </p:blipFill>
        <p:spPr bwMode="auto">
          <a:xfrm>
            <a:off x="6516216" y="3717032"/>
            <a:ext cx="737750" cy="1269897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 descr="Zobrazit podrobnost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56376" y="404664"/>
            <a:ext cx="1008112" cy="1008113"/>
          </a:xfrm>
          <a:prstGeom prst="ellipse">
            <a:avLst/>
          </a:prstGeom>
          <a:noFill/>
        </p:spPr>
      </p:pic>
      <p:pic>
        <p:nvPicPr>
          <p:cNvPr id="14" name="Picture 2" descr="bohové,božstva,muži,náboženství,Neptun,osoby,Poseidón,řečtí bohové,římští bohové,trojzubce,vozy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39952" y="1772816"/>
            <a:ext cx="864096" cy="864096"/>
          </a:xfrm>
          <a:prstGeom prst="ellipse">
            <a:avLst/>
          </a:prstGeom>
          <a:noFill/>
        </p:spPr>
      </p:pic>
      <p:pic>
        <p:nvPicPr>
          <p:cNvPr id="15" name="Picture 14" descr="Zobrazit podobné obrázky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131840" y="1124744"/>
            <a:ext cx="864096" cy="864097"/>
          </a:xfrm>
          <a:prstGeom prst="ellipse">
            <a:avLst/>
          </a:prstGeom>
          <a:noFill/>
        </p:spPr>
      </p:pic>
      <p:pic>
        <p:nvPicPr>
          <p:cNvPr id="16" name="Picture 8" descr="Zobrazit podobné obrázky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11960" y="3861048"/>
            <a:ext cx="936104" cy="936105"/>
          </a:xfrm>
          <a:prstGeom prst="ellipse">
            <a:avLst/>
          </a:prstGeom>
          <a:noFill/>
        </p:spPr>
      </p:pic>
      <p:pic>
        <p:nvPicPr>
          <p:cNvPr id="17" name="Picture 10" descr="Zobrazit podobné obrázky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987824" y="3429000"/>
            <a:ext cx="864096" cy="864097"/>
          </a:xfrm>
          <a:prstGeom prst="ellipse">
            <a:avLst/>
          </a:prstGeom>
          <a:noFill/>
        </p:spPr>
      </p:pic>
      <p:sp>
        <p:nvSpPr>
          <p:cNvPr id="18" name="TextovéPole 17"/>
          <p:cNvSpPr txBox="1">
            <a:spLocks noChangeArrowheads="1"/>
          </p:cNvSpPr>
          <p:nvPr/>
        </p:nvSpPr>
        <p:spPr bwMode="auto">
          <a:xfrm>
            <a:off x="714375" y="0"/>
            <a:ext cx="72151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>
                <a:solidFill>
                  <a:srgbClr val="FFFF00"/>
                </a:solidFill>
              </a:rPr>
              <a:t>Pracuj s učebnicí, vyhledej jména příslušných bohů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Zobrazit podrobnosti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6950" y="260350"/>
            <a:ext cx="13684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5" descr="Zobrazit podrobnost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285750"/>
            <a:ext cx="12858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6" descr="Zobrazit podrobnost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357188"/>
            <a:ext cx="14097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3" name="Picture 11" descr="Zobrazit podrobnost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14625" y="4786313"/>
            <a:ext cx="1528763" cy="152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5" name="Picture 13" descr="Zobrazit podrobnosti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24750" y="476250"/>
            <a:ext cx="141922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6" name="Picture 14" descr="Zobrazit podrobnost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84438" y="2781300"/>
            <a:ext cx="1357312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7" name="Picture 15" descr="Zobrazit podrobnosti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16463" y="4573588"/>
            <a:ext cx="1855787" cy="185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8" name="Picture 16" descr="fotografie,moře,mořské krajiny,oceány,pěny,příroda,vlny,voda"/>
          <p:cNvPicPr>
            <a:picLocks noChangeAspect="1" noChangeArrowheads="1"/>
          </p:cNvPicPr>
          <p:nvPr/>
        </p:nvPicPr>
        <p:blipFill>
          <a:blip r:embed="rId9" cstate="print"/>
          <a:srcRect t="15131" b="17233"/>
          <a:stretch>
            <a:fillRect/>
          </a:stretch>
        </p:blipFill>
        <p:spPr bwMode="auto">
          <a:xfrm>
            <a:off x="250825" y="5157788"/>
            <a:ext cx="1892300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30" name="Picture 18" descr="Zobrazit podrobnosti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358063" y="2714625"/>
            <a:ext cx="1589087" cy="158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33" name="Picture 21" descr="Astrologické znamení Střelec"/>
          <p:cNvPicPr>
            <a:picLocks noChangeAspect="1" noChangeArrowheads="1"/>
          </p:cNvPicPr>
          <p:nvPr/>
        </p:nvPicPr>
        <p:blipFill>
          <a:blip r:embed="rId11" cstate="print"/>
          <a:srcRect l="10612" r="9787"/>
          <a:stretch>
            <a:fillRect/>
          </a:stretch>
        </p:blipFill>
        <p:spPr bwMode="auto">
          <a:xfrm>
            <a:off x="4071938" y="142875"/>
            <a:ext cx="1285875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34" name="Picture 22" descr="Blesk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284663" y="2852738"/>
            <a:ext cx="1230312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38" name="Picture 26" descr="brnění,helmy,římské helmy,válečníci"/>
          <p:cNvPicPr>
            <a:picLocks noChangeAspect="1" noChangeArrowheads="1"/>
          </p:cNvPicPr>
          <p:nvPr/>
        </p:nvPicPr>
        <p:blipFill>
          <a:blip r:embed="rId13" cstate="print"/>
          <a:srcRect t="15919" b="9785"/>
          <a:stretch>
            <a:fillRect/>
          </a:stretch>
        </p:blipFill>
        <p:spPr bwMode="auto">
          <a:xfrm>
            <a:off x="6948488" y="5013325"/>
            <a:ext cx="1531937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5" descr="Zobrazit podrobnosti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286750" y="5857875"/>
            <a:ext cx="642938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ovéPole 18"/>
          <p:cNvSpPr txBox="1">
            <a:spLocks noChangeArrowheads="1"/>
          </p:cNvSpPr>
          <p:nvPr/>
        </p:nvSpPr>
        <p:spPr bwMode="auto">
          <a:xfrm>
            <a:off x="428625" y="1571625"/>
            <a:ext cx="1643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/>
              <a:t>Poseidón</a:t>
            </a:r>
          </a:p>
        </p:txBody>
      </p:sp>
      <p:sp>
        <p:nvSpPr>
          <p:cNvPr id="20" name="TextovéPole 19"/>
          <p:cNvSpPr txBox="1">
            <a:spLocks noChangeArrowheads="1"/>
          </p:cNvSpPr>
          <p:nvPr/>
        </p:nvSpPr>
        <p:spPr bwMode="auto">
          <a:xfrm>
            <a:off x="2484438" y="4149725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/>
              <a:t>Hermés</a:t>
            </a:r>
          </a:p>
        </p:txBody>
      </p:sp>
      <p:sp>
        <p:nvSpPr>
          <p:cNvPr id="21" name="TextovéPole 20"/>
          <p:cNvSpPr txBox="1">
            <a:spLocks noChangeArrowheads="1"/>
          </p:cNvSpPr>
          <p:nvPr/>
        </p:nvSpPr>
        <p:spPr bwMode="auto">
          <a:xfrm>
            <a:off x="4427538" y="4076700"/>
            <a:ext cx="7921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/>
              <a:t>Zeus</a:t>
            </a:r>
          </a:p>
        </p:txBody>
      </p:sp>
      <p:sp>
        <p:nvSpPr>
          <p:cNvPr id="22" name="TextovéPole 21"/>
          <p:cNvSpPr txBox="1">
            <a:spLocks noChangeArrowheads="1"/>
          </p:cNvSpPr>
          <p:nvPr/>
        </p:nvSpPr>
        <p:spPr bwMode="auto">
          <a:xfrm>
            <a:off x="2786063" y="6286500"/>
            <a:ext cx="1285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/>
              <a:t>Déméter</a:t>
            </a:r>
          </a:p>
        </p:txBody>
      </p:sp>
      <p:sp>
        <p:nvSpPr>
          <p:cNvPr id="23" name="TextovéPole 22"/>
          <p:cNvSpPr txBox="1">
            <a:spLocks noChangeArrowheads="1"/>
          </p:cNvSpPr>
          <p:nvPr/>
        </p:nvSpPr>
        <p:spPr bwMode="auto">
          <a:xfrm>
            <a:off x="7596188" y="1989138"/>
            <a:ext cx="11906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/>
              <a:t>Héfaistos</a:t>
            </a:r>
          </a:p>
        </p:txBody>
      </p:sp>
      <p:sp>
        <p:nvSpPr>
          <p:cNvPr id="24" name="TextovéPole 23"/>
          <p:cNvSpPr txBox="1">
            <a:spLocks noChangeArrowheads="1"/>
          </p:cNvSpPr>
          <p:nvPr/>
        </p:nvSpPr>
        <p:spPr bwMode="auto">
          <a:xfrm>
            <a:off x="7000875" y="6143625"/>
            <a:ext cx="13573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/>
              <a:t>Athéna</a:t>
            </a:r>
          </a:p>
        </p:txBody>
      </p:sp>
      <p:sp>
        <p:nvSpPr>
          <p:cNvPr id="25" name="TextovéPole 24"/>
          <p:cNvSpPr txBox="1">
            <a:spLocks noChangeArrowheads="1"/>
          </p:cNvSpPr>
          <p:nvPr/>
        </p:nvSpPr>
        <p:spPr bwMode="auto">
          <a:xfrm>
            <a:off x="5000625" y="6500813"/>
            <a:ext cx="13573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/>
              <a:t>Arés</a:t>
            </a:r>
          </a:p>
        </p:txBody>
      </p:sp>
      <p:sp>
        <p:nvSpPr>
          <p:cNvPr id="26" name="TextovéPole 25"/>
          <p:cNvSpPr txBox="1">
            <a:spLocks noChangeArrowheads="1"/>
          </p:cNvSpPr>
          <p:nvPr/>
        </p:nvSpPr>
        <p:spPr bwMode="auto">
          <a:xfrm>
            <a:off x="428625" y="6357938"/>
            <a:ext cx="12144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/>
              <a:t>Afrodíté</a:t>
            </a:r>
          </a:p>
        </p:txBody>
      </p:sp>
      <p:sp>
        <p:nvSpPr>
          <p:cNvPr id="27" name="TextovéPole 26"/>
          <p:cNvSpPr txBox="1">
            <a:spLocks noChangeArrowheads="1"/>
          </p:cNvSpPr>
          <p:nvPr/>
        </p:nvSpPr>
        <p:spPr bwMode="auto">
          <a:xfrm>
            <a:off x="5786438" y="1785938"/>
            <a:ext cx="12144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/>
              <a:t>Apollón</a:t>
            </a:r>
          </a:p>
        </p:txBody>
      </p:sp>
      <p:sp>
        <p:nvSpPr>
          <p:cNvPr id="28" name="TextovéPole 27"/>
          <p:cNvSpPr txBox="1">
            <a:spLocks noChangeArrowheads="1"/>
          </p:cNvSpPr>
          <p:nvPr/>
        </p:nvSpPr>
        <p:spPr bwMode="auto">
          <a:xfrm>
            <a:off x="7358063" y="4357688"/>
            <a:ext cx="1285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/>
              <a:t>Dionýsos</a:t>
            </a:r>
          </a:p>
        </p:txBody>
      </p:sp>
      <p:sp>
        <p:nvSpPr>
          <p:cNvPr id="29" name="TextovéPole 28"/>
          <p:cNvSpPr txBox="1">
            <a:spLocks noChangeArrowheads="1"/>
          </p:cNvSpPr>
          <p:nvPr/>
        </p:nvSpPr>
        <p:spPr bwMode="auto">
          <a:xfrm>
            <a:off x="4143375" y="1785938"/>
            <a:ext cx="12144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/>
              <a:t>Artemis</a:t>
            </a:r>
          </a:p>
        </p:txBody>
      </p:sp>
      <p:sp>
        <p:nvSpPr>
          <p:cNvPr id="30" name="TextovéPole 29"/>
          <p:cNvSpPr txBox="1">
            <a:spLocks noChangeArrowheads="1"/>
          </p:cNvSpPr>
          <p:nvPr/>
        </p:nvSpPr>
        <p:spPr bwMode="auto">
          <a:xfrm>
            <a:off x="2411413" y="1628775"/>
            <a:ext cx="8651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/>
              <a:t>Hestia</a:t>
            </a:r>
          </a:p>
        </p:txBody>
      </p:sp>
      <p:sp>
        <p:nvSpPr>
          <p:cNvPr id="32" name="TextovéPole 31"/>
          <p:cNvSpPr txBox="1">
            <a:spLocks noChangeArrowheads="1"/>
          </p:cNvSpPr>
          <p:nvPr/>
        </p:nvSpPr>
        <p:spPr bwMode="auto">
          <a:xfrm>
            <a:off x="357188" y="2133600"/>
            <a:ext cx="5357812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solidFill>
                  <a:srgbClr val="FFFF00"/>
                </a:solidFill>
              </a:rPr>
              <a:t>Ke kterým bohům patří jednotlivé obrázky?</a:t>
            </a:r>
          </a:p>
          <a:p>
            <a:r>
              <a:rPr lang="cs-CZ" sz="1600"/>
              <a:t>Správnost odpovědi si ověř kliknutím na obrázek.</a:t>
            </a:r>
          </a:p>
        </p:txBody>
      </p:sp>
      <p:pic>
        <p:nvPicPr>
          <p:cNvPr id="38941" name="Picture 29" descr="F:\MC900438012.WMF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932363" y="2060575"/>
            <a:ext cx="74771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1" name="Picture 4" descr="Zobrazit podrobnosti"/>
          <p:cNvPicPr>
            <a:picLocks noChangeAspect="1" noChangeArrowheads="1" noCrop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23850" y="2924175"/>
            <a:ext cx="1871663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2" name="Picture 2" descr="granátová jablka,ovoce,potraviny,stolování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547813" y="2924175"/>
            <a:ext cx="6477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43" name="TextovéPole 33"/>
          <p:cNvSpPr txBox="1">
            <a:spLocks noChangeArrowheads="1"/>
          </p:cNvSpPr>
          <p:nvPr/>
        </p:nvSpPr>
        <p:spPr bwMode="auto">
          <a:xfrm>
            <a:off x="785813" y="4714875"/>
            <a:ext cx="10795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/>
              <a:t>Héra</a:t>
            </a:r>
          </a:p>
        </p:txBody>
      </p:sp>
      <p:pic>
        <p:nvPicPr>
          <p:cNvPr id="13344" name="Picture 5" descr="Zobrazit podrobnosti"/>
          <p:cNvPicPr>
            <a:picLocks noChangeAspect="1" noChangeArrowheads="1" noCrop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867400" y="2492375"/>
            <a:ext cx="1203325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45" name="TextovéPole 35"/>
          <p:cNvSpPr txBox="1">
            <a:spLocks noChangeArrowheads="1"/>
          </p:cNvSpPr>
          <p:nvPr/>
        </p:nvSpPr>
        <p:spPr bwMode="auto">
          <a:xfrm>
            <a:off x="5940425" y="3716338"/>
            <a:ext cx="863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/>
              <a:t>Hélios</a:t>
            </a:r>
          </a:p>
        </p:txBody>
      </p:sp>
      <p:pic>
        <p:nvPicPr>
          <p:cNvPr id="13346" name="Picture 2" descr="bonboniéry,krabice ve tvaru srdce,láska,oslavy,růže,srdce,symboly,Valentýn,zvláštní příležitosti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547813" y="5876925"/>
            <a:ext cx="57626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9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9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8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89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9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9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8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89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89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89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8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8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8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89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8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89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89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8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000"/>
                            </p:stCondLst>
                            <p:childTnLst>
                              <p:par>
                                <p:cTn id="6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8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7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89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89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8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1000"/>
                            </p:stCondLst>
                            <p:childTnLst>
                              <p:par>
                                <p:cTn id="8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89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89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89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8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000"/>
                            </p:stCondLst>
                            <p:childTnLst>
                              <p:par>
                                <p:cTn id="8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89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89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89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8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3000"/>
                            </p:stCondLst>
                            <p:childTnLst>
                              <p:par>
                                <p:cTn id="9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3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3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3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3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3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3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3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3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33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3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6000"/>
                            </p:stCondLst>
                            <p:childTnLst>
                              <p:par>
                                <p:cTn id="1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3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3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3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6" dur="500"/>
                                        <p:tgtEl>
                                          <p:spTgt spid="389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389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17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389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26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389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34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389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25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389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27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389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18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389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30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389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33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389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1000"/>
                                        <p:tgtEl>
                                          <p:spTgt spid="13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13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13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16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389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23"/>
                  </p:tgtEl>
                </p:cond>
              </p:nextCondLst>
            </p:seq>
            <p:seq concurrent="1" nextAc="seek">
              <p:cTn id="2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1" fill="hold">
                      <p:stCondLst>
                        <p:cond delay="0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28" restart="whenNotActive" fill="hold" evtFilter="cancelBubble" nodeType="interactiveSeq">
                <p:stCondLst>
                  <p:cond evt="onClick" delay="0">
                    <p:tgtEl>
                      <p:spTgt spid="389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" fill="hold">
                      <p:stCondLst>
                        <p:cond delay="0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38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133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2000"/>
                                        <p:tgtEl>
                                          <p:spTgt spid="13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42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133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1000"/>
                                        <p:tgtEl>
                                          <p:spTgt spid="133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13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13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44"/>
                  </p:tgtEl>
                </p:cond>
              </p:nextCondLst>
            </p:seq>
            <p:seq concurrent="1" nextAc="seek">
              <p:cTn id="248" restart="whenNotActive" fill="hold" evtFilter="cancelBubble" nodeType="interactiveSeq">
                <p:stCondLst>
                  <p:cond evt="onClick" delay="0">
                    <p:tgtEl>
                      <p:spTgt spid="133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9" fill="hold">
                      <p:stCondLst>
                        <p:cond delay="0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46"/>
                  </p:tgtEl>
                </p:cond>
              </p:nextCondLst>
            </p:seq>
            <p:seq concurrent="1" nextAc="seek">
              <p:cTn id="256" restart="whenNotActive" fill="hold" evtFilter="cancelBubble" nodeType="interactiveSeq">
                <p:stCondLst>
                  <p:cond evt="onClick" delay="0">
                    <p:tgtEl>
                      <p:spTgt spid="389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7" fill="hold">
                      <p:stCondLst>
                        <p:cond delay="0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3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28"/>
                  </p:tgtEl>
                </p:cond>
              </p:nextCondLst>
            </p:seq>
            <p:seq concurrent="1" nextAc="seek">
              <p:cTn id="264" restart="whenNotActive" fill="hold" evtFilter="cancelBubble" nodeType="interactiveSeq">
                <p:stCondLst>
                  <p:cond evt="onClick" delay="0">
                    <p:tgtEl>
                      <p:spTgt spid="133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5" fill="hold">
                      <p:stCondLst>
                        <p:cond delay="0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1000"/>
                                        <p:tgtEl>
                                          <p:spTgt spid="13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13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13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41"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  <p:bldP spid="24" grpId="1"/>
      <p:bldP spid="25" grpId="0"/>
      <p:bldP spid="27" grpId="0"/>
      <p:bldP spid="28" grpId="0"/>
      <p:bldP spid="29" grpId="0"/>
      <p:bldP spid="30" grpId="0"/>
      <p:bldP spid="32" grpId="0"/>
      <p:bldP spid="133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ástupný symbol pro obsah 2"/>
          <p:cNvSpPr>
            <a:spLocks noGrp="1"/>
          </p:cNvSpPr>
          <p:nvPr>
            <p:ph idx="1"/>
          </p:nvPr>
        </p:nvSpPr>
        <p:spPr>
          <a:xfrm>
            <a:off x="214313" y="571500"/>
            <a:ext cx="8929687" cy="4929188"/>
          </a:xfrm>
        </p:spPr>
        <p:txBody>
          <a:bodyPr rtlCol="0">
            <a:normAutofit/>
          </a:bodyPr>
          <a:lstStyle/>
          <a:p>
            <a:pPr marL="504000" indent="-51435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cs-CZ" sz="2400" i="1" dirty="0" smtClean="0">
                <a:latin typeface="Calibri"/>
              </a:rPr>
              <a:t>• </a:t>
            </a:r>
            <a:r>
              <a:rPr lang="cs-CZ" sz="2400" i="1" dirty="0" smtClean="0"/>
              <a:t> </a:t>
            </a:r>
            <a:r>
              <a:rPr lang="cs-CZ" sz="3000" dirty="0" smtClean="0">
                <a:latin typeface="Times New Roman" pitchFamily="18" charset="0"/>
                <a:cs typeface="Times New Roman" pitchFamily="18" charset="0"/>
              </a:rPr>
              <a:t>Achillovo zranitelné místo je ..1..  </a:t>
            </a:r>
          </a:p>
          <a:p>
            <a:pPr marL="504000" indent="-51435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cs-CZ" sz="3000" dirty="0" smtClean="0">
                <a:latin typeface="Times New Roman" pitchFamily="18" charset="0"/>
                <a:cs typeface="Times New Roman" pitchFamily="18" charset="0"/>
              </a:rPr>
              <a:t>•  Sídlem řeckých bohů je ..2..</a:t>
            </a:r>
          </a:p>
          <a:p>
            <a:pPr marL="504000" indent="-51435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cs-CZ" sz="3000" dirty="0" smtClean="0">
                <a:latin typeface="Times New Roman" pitchFamily="18" charset="0"/>
                <a:cs typeface="Times New Roman" pitchFamily="18" charset="0"/>
              </a:rPr>
              <a:t>•  Autorem eposů Ilias a </a:t>
            </a:r>
            <a:r>
              <a:rPr lang="cs-CZ" sz="3000" dirty="0" err="1" smtClean="0">
                <a:latin typeface="Times New Roman" pitchFamily="18" charset="0"/>
                <a:cs typeface="Times New Roman" pitchFamily="18" charset="0"/>
              </a:rPr>
              <a:t>Odysseia</a:t>
            </a:r>
            <a:r>
              <a:rPr lang="cs-CZ" sz="3000" dirty="0" smtClean="0">
                <a:latin typeface="Times New Roman" pitchFamily="18" charset="0"/>
                <a:cs typeface="Times New Roman" pitchFamily="18" charset="0"/>
              </a:rPr>
              <a:t> je ..3..</a:t>
            </a:r>
          </a:p>
          <a:p>
            <a:pPr marL="504000" indent="-51435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cs-CZ" sz="3000" dirty="0" smtClean="0">
                <a:latin typeface="Times New Roman" pitchFamily="18" charset="0"/>
                <a:cs typeface="Times New Roman" pitchFamily="18" charset="0"/>
              </a:rPr>
              <a:t>•  Trojská válka trvala </a:t>
            </a:r>
            <a:r>
              <a:rPr lang="cs-CZ" sz="3000" i="1" dirty="0" smtClean="0">
                <a:latin typeface="Times New Roman" pitchFamily="18" charset="0"/>
                <a:cs typeface="Times New Roman" pitchFamily="18" charset="0"/>
              </a:rPr>
              <a:t>(počet) </a:t>
            </a:r>
            <a:r>
              <a:rPr lang="cs-CZ" sz="3000" dirty="0" smtClean="0">
                <a:latin typeface="Times New Roman" pitchFamily="18" charset="0"/>
                <a:cs typeface="Times New Roman" pitchFamily="18" charset="0"/>
              </a:rPr>
              <a:t>..4.. let</a:t>
            </a:r>
          </a:p>
          <a:p>
            <a:pPr marL="504000" indent="-51435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cs-CZ" sz="3000" dirty="0" smtClean="0">
                <a:latin typeface="Times New Roman" pitchFamily="18" charset="0"/>
                <a:cs typeface="Times New Roman" pitchFamily="18" charset="0"/>
              </a:rPr>
              <a:t>•  Epos je ..5..</a:t>
            </a:r>
          </a:p>
          <a:p>
            <a:pPr marL="504000" indent="-51435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cs-CZ" sz="3000" dirty="0" smtClean="0">
                <a:latin typeface="Times New Roman" pitchFamily="18" charset="0"/>
                <a:cs typeface="Times New Roman" pitchFamily="18" charset="0"/>
              </a:rPr>
              <a:t>•  Trojská válka vypukla kvůli ..6..</a:t>
            </a:r>
          </a:p>
          <a:p>
            <a:pPr marL="504000" indent="-51435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cs-CZ" sz="3000" dirty="0" smtClean="0">
                <a:latin typeface="Times New Roman" pitchFamily="18" charset="0"/>
                <a:cs typeface="Times New Roman" pitchFamily="18" charset="0"/>
              </a:rPr>
              <a:t>•  Řekové vyhráli trojskou válku díky ..7..</a:t>
            </a:r>
          </a:p>
          <a:p>
            <a:pPr marL="504000" indent="-51435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cs-CZ" sz="3000" dirty="0" smtClean="0">
                <a:latin typeface="Times New Roman" pitchFamily="18" charset="0"/>
                <a:cs typeface="Times New Roman" pitchFamily="18" charset="0"/>
              </a:rPr>
              <a:t>•  Nejvyšším řeckým bohem je ..8..</a:t>
            </a:r>
          </a:p>
          <a:p>
            <a:pPr marL="504000" indent="-51435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cs-CZ" sz="3000" dirty="0" smtClean="0">
                <a:latin typeface="Times New Roman" pitchFamily="18" charset="0"/>
                <a:cs typeface="Times New Roman" pitchFamily="18" charset="0"/>
              </a:rPr>
              <a:t>•  Uveď jména a funkce dalších 3 řeckých bohů ..9-10..</a:t>
            </a:r>
          </a:p>
        </p:txBody>
      </p:sp>
      <p:pic>
        <p:nvPicPr>
          <p:cNvPr id="12291" name="Picture 3" descr="F:\MC900440428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188" y="714375"/>
            <a:ext cx="1493837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>
            <a:spLocks noChangeArrowheads="1"/>
          </p:cNvSpPr>
          <p:nvPr/>
        </p:nvSpPr>
        <p:spPr bwMode="auto">
          <a:xfrm>
            <a:off x="571500" y="5715000"/>
            <a:ext cx="80724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cs-CZ"/>
              <a:t>pata   2. hora Olymp   3. Homér   4. 10  5. básnická skladba</a:t>
            </a:r>
          </a:p>
          <a:p>
            <a:pPr marL="342900" indent="-342900"/>
            <a:r>
              <a:rPr lang="cs-CZ"/>
              <a:t>6.  sporu o jablko/ únosu krásné Heleny  7. trojskému koni   8. Zeus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800" decel="100000"/>
                                        <p:tgtEl>
                                          <p:spTgt spid="184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184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184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184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800" decel="100000"/>
                                        <p:tgtEl>
                                          <p:spTgt spid="184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184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184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184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uild="p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239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použité zdroje</a:t>
            </a:r>
          </a:p>
        </p:txBody>
      </p:sp>
      <p:sp>
        <p:nvSpPr>
          <p:cNvPr id="13315" name="Rectangle 3"/>
          <p:cNvSpPr>
            <a:spLocks noGrp="1"/>
          </p:cNvSpPr>
          <p:nvPr>
            <p:ph idx="1"/>
          </p:nvPr>
        </p:nvSpPr>
        <p:spPr>
          <a:xfrm>
            <a:off x="0" y="1785938"/>
            <a:ext cx="9144000" cy="4538662"/>
          </a:xfrm>
        </p:spPr>
        <p:txBody>
          <a:bodyPr/>
          <a:lstStyle/>
          <a:p>
            <a:pPr eaLnBrk="1" hangingPunct="1"/>
            <a:r>
              <a:rPr lang="cs-CZ" sz="2000" dirty="0" smtClean="0">
                <a:hlinkClick r:id="rId2"/>
              </a:rPr>
              <a:t>http://office.</a:t>
            </a:r>
            <a:r>
              <a:rPr lang="cs-CZ" sz="2000" dirty="0" err="1" smtClean="0">
                <a:hlinkClick r:id="rId2"/>
              </a:rPr>
              <a:t>microsoft.com</a:t>
            </a:r>
            <a:r>
              <a:rPr lang="cs-CZ" sz="2000" dirty="0" smtClean="0">
                <a:hlinkClick r:id="rId2"/>
              </a:rPr>
              <a:t>/</a:t>
            </a:r>
            <a:r>
              <a:rPr lang="cs-CZ" sz="2000" dirty="0" err="1" smtClean="0">
                <a:hlinkClick r:id="rId2"/>
              </a:rPr>
              <a:t>cs</a:t>
            </a:r>
            <a:r>
              <a:rPr lang="cs-CZ" sz="2000" dirty="0" smtClean="0">
                <a:hlinkClick r:id="rId2"/>
              </a:rPr>
              <a:t>-</a:t>
            </a:r>
            <a:r>
              <a:rPr lang="cs-CZ" sz="2000" dirty="0" err="1" smtClean="0">
                <a:hlinkClick r:id="rId2"/>
              </a:rPr>
              <a:t>cz</a:t>
            </a:r>
            <a:r>
              <a:rPr lang="cs-CZ" sz="2000" dirty="0" smtClean="0">
                <a:hlinkClick r:id="rId2"/>
              </a:rPr>
              <a:t>/</a:t>
            </a:r>
            <a:r>
              <a:rPr lang="cs-CZ" sz="2000" dirty="0" err="1" smtClean="0">
                <a:hlinkClick r:id="rId2"/>
              </a:rPr>
              <a:t>images</a:t>
            </a:r>
            <a:r>
              <a:rPr lang="cs-CZ" sz="2000" smtClean="0">
                <a:hlinkClick r:id="rId2"/>
              </a:rPr>
              <a:t>/</a:t>
            </a:r>
            <a:r>
              <a:rPr lang="cs-CZ" sz="2000" smtClean="0"/>
              <a:t>  </a:t>
            </a:r>
          </a:p>
          <a:p>
            <a:pPr eaLnBrk="1" hangingPunct="1"/>
            <a:r>
              <a:rPr lang="cs-CZ" sz="2000" dirty="0" smtClean="0">
                <a:latin typeface="Arial" charset="0"/>
                <a:hlinkClick r:id="rId3"/>
              </a:rPr>
              <a:t>http://cs.wikipedia.org/wiki/Soubor:John_William_Waterhouse_-_Ulysses_and_the_Sirens_(1891).jpg</a:t>
            </a:r>
            <a:r>
              <a:rPr lang="cs-CZ" sz="2000" dirty="0" smtClean="0">
                <a:latin typeface="Arial" charset="0"/>
              </a:rPr>
              <a:t> citováno 4.2.2012</a:t>
            </a:r>
          </a:p>
          <a:p>
            <a:pPr eaLnBrk="1" hangingPunct="1"/>
            <a:r>
              <a:rPr lang="cs-CZ" sz="2000" dirty="0" smtClean="0">
                <a:hlinkClick r:id="rId4"/>
              </a:rPr>
              <a:t>http://cs.wikipedia.org/wiki/Soubor:Homer_British_Museum.jpg</a:t>
            </a:r>
            <a:r>
              <a:rPr lang="cs-CZ" sz="2000" dirty="0" smtClean="0"/>
              <a:t> citováno 4.2.2012</a:t>
            </a:r>
          </a:p>
          <a:p>
            <a:pPr eaLnBrk="1" hangingPunct="1"/>
            <a:r>
              <a:rPr lang="cs-CZ" sz="2000" dirty="0" smtClean="0">
                <a:hlinkClick r:id="rId5"/>
              </a:rPr>
              <a:t>http://cs.wikipedia.org/wiki/Soubor:View_on_Olymbos_Mountain_with_Elassona_and_Tsaritsani,_Greece.jpg</a:t>
            </a:r>
            <a:r>
              <a:rPr lang="cs-CZ" sz="2000" dirty="0" smtClean="0"/>
              <a:t> citováno 4.2.2012</a:t>
            </a:r>
          </a:p>
          <a:p>
            <a:pPr eaLnBrk="1" hangingPunct="1"/>
            <a:r>
              <a:rPr lang="cs-CZ" sz="2000" dirty="0" smtClean="0">
                <a:hlinkClick r:id="rId6"/>
              </a:rPr>
              <a:t>http://cs.wikipedia.org/wiki/Soubor:Genealogie_%C5%99eck%C3%BDch_boh%C5%AF.png</a:t>
            </a:r>
            <a:r>
              <a:rPr lang="cs-CZ" sz="2000" dirty="0" smtClean="0"/>
              <a:t> citováno 7.1.2012</a:t>
            </a:r>
          </a:p>
          <a:p>
            <a:pPr eaLnBrk="1" hangingPunct="1"/>
            <a:r>
              <a:rPr lang="cs-CZ" sz="2000" dirty="0" smtClean="0"/>
              <a:t> </a:t>
            </a:r>
          </a:p>
          <a:p>
            <a:pPr eaLnBrk="1" hangingPunct="1"/>
            <a:endParaRPr lang="cs-CZ" sz="2000" dirty="0" smtClean="0">
              <a:latin typeface="Arial" charset="0"/>
            </a:endParaRPr>
          </a:p>
          <a:p>
            <a:pPr eaLnBrk="1" hangingPunct="1"/>
            <a:endParaRPr lang="cs-CZ" sz="2000" dirty="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Vlastní 10">
      <a:dk1>
        <a:sysClr val="windowText" lastClr="000000"/>
      </a:dk1>
      <a:lt1>
        <a:sysClr val="window" lastClr="FFFFFF"/>
      </a:lt1>
      <a:dk2>
        <a:srgbClr val="6565FF"/>
      </a:dk2>
      <a:lt2>
        <a:srgbClr val="CBCBFF"/>
      </a:lt2>
      <a:accent1>
        <a:srgbClr val="0000BF"/>
      </a:accent1>
      <a:accent2>
        <a:srgbClr val="3F0040"/>
      </a:accent2>
      <a:accent3>
        <a:srgbClr val="7030A0"/>
      </a:accent3>
      <a:accent4>
        <a:srgbClr val="548DD4"/>
      </a:accent4>
      <a:accent5>
        <a:srgbClr val="0070C0"/>
      </a:accent5>
      <a:accent6>
        <a:srgbClr val="F79646"/>
      </a:accent6>
      <a:hlink>
        <a:srgbClr val="0000FF"/>
      </a:hlink>
      <a:folHlink>
        <a:srgbClr val="80008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1080</TotalTime>
  <Words>372</Words>
  <Application>Microsoft Office PowerPoint</Application>
  <PresentationFormat>Předvádění na obrazovce (4:3)</PresentationFormat>
  <Paragraphs>87</Paragraphs>
  <Slides>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9" baseType="lpstr">
      <vt:lpstr>Tok</vt:lpstr>
      <vt:lpstr>Prezentace aplikace PowerPoint</vt:lpstr>
      <vt:lpstr>Prezentace aplikace PowerPoint</vt:lpstr>
      <vt:lpstr>Prezentace aplikace PowerPoint</vt:lpstr>
      <vt:lpstr>   ŘECKÁ MYTOLOGIE</vt:lpstr>
      <vt:lpstr>Prezentace aplikace PowerPoint</vt:lpstr>
      <vt:lpstr>Prezentace aplikace PowerPoint</vt:lpstr>
      <vt:lpstr>Prezentace aplikace PowerPoint</vt:lpstr>
      <vt:lpstr>použité zdroje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STAROVĚKÉ ŘECKO</dc:title>
  <dc:creator>Renata Koprová</dc:creator>
  <cp:lastModifiedBy>Renata Koprová</cp:lastModifiedBy>
  <cp:revision>84</cp:revision>
  <dcterms:modified xsi:type="dcterms:W3CDTF">2016-02-05T05:43:34Z</dcterms:modified>
</cp:coreProperties>
</file>