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58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9" r:id="rId14"/>
    <p:sldId id="270" r:id="rId15"/>
    <p:sldId id="271" r:id="rId16"/>
    <p:sldId id="268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368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CD09C-94C9-40D0-9AAF-B3694DF92C12}" type="datetimeFigureOut">
              <a:rPr lang="cs-CZ" smtClean="0"/>
              <a:t>19.2.2013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C6CF4-3A15-4D94-825F-9CBE395786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2798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CD09C-94C9-40D0-9AAF-B3694DF92C12}" type="datetimeFigureOut">
              <a:rPr lang="cs-CZ" smtClean="0"/>
              <a:t>19.2.2013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C6CF4-3A15-4D94-825F-9CBE395786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6893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CD09C-94C9-40D0-9AAF-B3694DF92C12}" type="datetimeFigureOut">
              <a:rPr lang="cs-CZ" smtClean="0"/>
              <a:t>19.2.2013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C6CF4-3A15-4D94-825F-9CBE395786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1829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CD09C-94C9-40D0-9AAF-B3694DF92C12}" type="datetimeFigureOut">
              <a:rPr lang="cs-CZ" smtClean="0"/>
              <a:t>19.2.2013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C6CF4-3A15-4D94-825F-9CBE395786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6406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CD09C-94C9-40D0-9AAF-B3694DF92C12}" type="datetimeFigureOut">
              <a:rPr lang="cs-CZ" smtClean="0"/>
              <a:t>19.2.2013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C6CF4-3A15-4D94-825F-9CBE395786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0153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CD09C-94C9-40D0-9AAF-B3694DF92C12}" type="datetimeFigureOut">
              <a:rPr lang="cs-CZ" smtClean="0"/>
              <a:t>19.2.2013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C6CF4-3A15-4D94-825F-9CBE395786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0345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CD09C-94C9-40D0-9AAF-B3694DF92C12}" type="datetimeFigureOut">
              <a:rPr lang="cs-CZ" smtClean="0"/>
              <a:t>19.2.2013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C6CF4-3A15-4D94-825F-9CBE395786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9957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CD09C-94C9-40D0-9AAF-B3694DF92C12}" type="datetimeFigureOut">
              <a:rPr lang="cs-CZ" smtClean="0"/>
              <a:t>19.2.2013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C6CF4-3A15-4D94-825F-9CBE395786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7996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CD09C-94C9-40D0-9AAF-B3694DF92C12}" type="datetimeFigureOut">
              <a:rPr lang="cs-CZ" smtClean="0"/>
              <a:t>19.2.2013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C6CF4-3A15-4D94-825F-9CBE395786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4501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CD09C-94C9-40D0-9AAF-B3694DF92C12}" type="datetimeFigureOut">
              <a:rPr lang="cs-CZ" smtClean="0"/>
              <a:t>19.2.2013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C6CF4-3A15-4D94-825F-9CBE395786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9234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CD09C-94C9-40D0-9AAF-B3694DF92C12}" type="datetimeFigureOut">
              <a:rPr lang="cs-CZ" smtClean="0"/>
              <a:t>19.2.2013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C6CF4-3A15-4D94-825F-9CBE395786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5224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3CD09C-94C9-40D0-9AAF-B3694DF92C12}" type="datetimeFigureOut">
              <a:rPr lang="cs-CZ" smtClean="0"/>
              <a:t>19.2.2013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C6CF4-3A15-4D94-825F-9CBE395786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1800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t2.gstatic.com/images?q=tbn:ANd9GcSQKK9ie4DCRq75JkqqkbPG2PRBVv0_t7Apn1EYNm6JVXDVVudhb5lSmrDd" TargetMode="External"/><Relationship Id="rId13" Type="http://schemas.openxmlformats.org/officeDocument/2006/relationships/hyperlink" Target="http://www.naturfoto.cz/slon-indicky-fotografie-1340.html" TargetMode="External"/><Relationship Id="rId18" Type="http://schemas.openxmlformats.org/officeDocument/2006/relationships/hyperlink" Target="http://historika.fabulator.cz/Starov&#283;k&#225;_Indie.html" TargetMode="External"/><Relationship Id="rId3" Type="http://schemas.openxmlformats.org/officeDocument/2006/relationships/hyperlink" Target="http://skola.romea.cz/cs/historie/puvod-romu-a-jejich-prichod-do-evropy/" TargetMode="External"/><Relationship Id="rId7" Type="http://schemas.openxmlformats.org/officeDocument/2006/relationships/hyperlink" Target="http://cs.wikipedia.org/wiki/Pozi&#269;n&#237;_&#269;&#237;seln&#225;_soustava" TargetMode="External"/><Relationship Id="rId12" Type="http://schemas.openxmlformats.org/officeDocument/2006/relationships/hyperlink" Target="http://t2.gstatic.com/images?q=tbn:ANd9GcQ5AdUSbddTH1ZtgYE-Xqndvm8ctxP-P5PIPKAIwxTJOkPlerYe" TargetMode="External"/><Relationship Id="rId17" Type="http://schemas.openxmlformats.org/officeDocument/2006/relationships/hyperlink" Target="http://www.pakistantumhetoho.com.pk/ImageGalleryAdm.aspx?icid=52" TargetMode="External"/><Relationship Id="rId2" Type="http://schemas.openxmlformats.org/officeDocument/2006/relationships/hyperlink" Target="http://t2.gstatic.com/images?q=tbn:ANd9GcRv1mENAOPsG34s-DzOGDocmFyV10uRzuo61zPldB6-BKCIoTJOSw" TargetMode="External"/><Relationship Id="rId16" Type="http://schemas.openxmlformats.org/officeDocument/2006/relationships/hyperlink" Target="http://www.aros.cz/cs/krmiva/proso-sete-zlute/" TargetMode="External"/><Relationship Id="rId20" Type="http://schemas.openxmlformats.org/officeDocument/2006/relationships/hyperlink" Target="http://t1.gstatic.com/images?q=tbn:ANd9GcRwY0W7mg0eOQi2BDp7GxRn6nLKDSUfcQGRLAqjLp-Ivm98XRGb_Q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yzmatik.pise.cz/115356-mesic-a-slunce-se-vzdaluji-od-zeme.html" TargetMode="External"/><Relationship Id="rId11" Type="http://schemas.openxmlformats.org/officeDocument/2006/relationships/hyperlink" Target="http://t3.gstatic.com/images?q=tbn:ANd9GcSwZsaiksXSL36knfNPNZSD9YOUpL47sT0kMwRs1_6cTNIrd3M" TargetMode="External"/><Relationship Id="rId5" Type="http://schemas.openxmlformats.org/officeDocument/2006/relationships/hyperlink" Target="http://www.ajurveda-kladno.cz/ajurvedska-kosmetika-kladno/co-je-ajurveda/" TargetMode="External"/><Relationship Id="rId15" Type="http://schemas.openxmlformats.org/officeDocument/2006/relationships/hyperlink" Target="http://www.myslivecke-zbozi.cz/doprirody/7-Pouzite-materialy/3-Bavlna" TargetMode="External"/><Relationship Id="rId10" Type="http://schemas.openxmlformats.org/officeDocument/2006/relationships/hyperlink" Target="http://www.sewerhistory.org/grfx/wh_region/indus1.htm" TargetMode="External"/><Relationship Id="rId19" Type="http://schemas.openxmlformats.org/officeDocument/2006/relationships/hyperlink" Target="http://t2.gstatic.com/images?q=tbn:ANd9GcTy0vYDPq5TXCnCgAQ2IF6Q5_OBaazVDaRrbnXCUYoVtoIbfo0" TargetMode="External"/><Relationship Id="rId4" Type="http://schemas.openxmlformats.org/officeDocument/2006/relationships/hyperlink" Target="http://www.harekrsna.cz/cvs/menu/filozofie/vedy" TargetMode="External"/><Relationship Id="rId9" Type="http://schemas.openxmlformats.org/officeDocument/2006/relationships/hyperlink" Target="http://www.knihy-a.cz/13385/krute-potrestal-na-500-vlastnich-konkubin" TargetMode="External"/><Relationship Id="rId14" Type="http://schemas.openxmlformats.org/officeDocument/2006/relationships/hyperlink" Target="http://www.zivotni-styl.wz.cz/?clanek=seza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68580" lvl="0" indent="0">
              <a:spcBef>
                <a:spcPts val="0"/>
              </a:spcBef>
              <a:buNone/>
            </a:pPr>
            <a:endParaRPr lang="cs-CZ" sz="2000" b="1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68580" lvl="0" indent="0">
              <a:spcBef>
                <a:spcPts val="0"/>
              </a:spcBef>
              <a:buNone/>
            </a:pPr>
            <a:r>
              <a:rPr lang="cs-CZ" sz="20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cs-CZ" sz="20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					VY </a:t>
            </a:r>
            <a:r>
              <a:rPr lang="cs-CZ" sz="20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_</a:t>
            </a:r>
            <a:r>
              <a:rPr lang="cs-CZ" sz="20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12_INOVACE_D.6.31</a:t>
            </a:r>
            <a:endParaRPr lang="cs-CZ" sz="2000" b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68580" lv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cs-CZ" sz="20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	</a:t>
            </a:r>
            <a:endParaRPr lang="cs-CZ" sz="2000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68580" lv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cs-CZ" sz="20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	</a:t>
            </a:r>
            <a:endParaRPr lang="cs-CZ" sz="2000" b="1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68580" lv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cs-CZ" sz="20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cs-CZ" sz="20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STAROVĚKÁ INDIE </a:t>
            </a:r>
            <a:r>
              <a:rPr lang="cs-CZ" sz="20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– 6. ROČNÍK</a:t>
            </a:r>
            <a:br>
              <a:rPr lang="cs-CZ" sz="20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cs-CZ" sz="20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cs-CZ" sz="20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Autor: Mgr. Renata Koprová</a:t>
            </a:r>
            <a:br>
              <a:rPr lang="cs-CZ" sz="20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cs-CZ" sz="20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	Datum: </a:t>
            </a:r>
            <a:r>
              <a:rPr lang="cs-CZ" sz="20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5. ledna 2013</a:t>
            </a:r>
            <a:r>
              <a:rPr lang="cs-CZ" sz="20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cs-CZ" sz="20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cs-CZ" sz="20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	Ročník: 6. ročník</a:t>
            </a:r>
            <a:br>
              <a:rPr lang="cs-CZ" sz="20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cs-CZ" sz="20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	Vzdělávací oblast: Člověk a společnost</a:t>
            </a:r>
            <a:br>
              <a:rPr lang="cs-CZ" sz="20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cs-CZ" sz="20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	Vzdělávací obor: Dějepis</a:t>
            </a:r>
            <a:br>
              <a:rPr lang="cs-CZ" sz="20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cs-CZ" sz="20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	Tematický okruh: Starověk</a:t>
            </a:r>
            <a:br>
              <a:rPr lang="cs-CZ" sz="20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cs-CZ" sz="20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	Téma: </a:t>
            </a:r>
            <a:r>
              <a:rPr lang="cs-CZ" sz="20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Starověká Indie</a:t>
            </a:r>
            <a:endParaRPr lang="cs-CZ" sz="2000" b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68580" lv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cs-CZ" sz="20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	Metodické pokyny: Prezentace slouží  jako názorná 				ukázka pro výuku nového učiva</a:t>
            </a:r>
          </a:p>
        </p:txBody>
      </p:sp>
    </p:spTree>
    <p:extLst>
      <p:ext uri="{BB962C8B-B14F-4D97-AF65-F5344CB8AC3E}">
        <p14:creationId xmlns:p14="http://schemas.microsoft.com/office/powerpoint/2010/main" val="33626405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23624" y="0"/>
            <a:ext cx="9144000" cy="6858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cs-CZ" dirty="0" smtClean="0"/>
              <a:t>	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sz="2800" b="1" dirty="0" smtClean="0"/>
              <a:t>ASTRONOMIE</a:t>
            </a:r>
          </a:p>
          <a:p>
            <a:pPr marL="0" indent="0">
              <a:buNone/>
            </a:pPr>
            <a:endParaRPr lang="cs-CZ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0960"/>
            <a:ext cx="9144001" cy="6878960"/>
          </a:xfrm>
          <a:prstGeom prst="rect">
            <a:avLst/>
          </a:prstGeom>
          <a:ln w="38100" cap="sq">
            <a:solidFill>
              <a:schemeClr val="accent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059832" y="444867"/>
            <a:ext cx="280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chemeClr val="bg1"/>
                </a:solidFill>
              </a:rPr>
              <a:t>ASTRONOMIE</a:t>
            </a:r>
            <a:endParaRPr lang="cs-CZ" sz="3200" b="1" dirty="0">
              <a:solidFill>
                <a:schemeClr val="bg1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4286632" y="4509120"/>
            <a:ext cx="46778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bg1"/>
                </a:solidFill>
              </a:rPr>
              <a:t>Země se otáčí kolem své osy a zatmění měsíce vzniká jeho zastíněním Zemí.</a:t>
            </a:r>
            <a:endParaRPr lang="cs-CZ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6437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cs-CZ" sz="1600" b="1" dirty="0" smtClean="0"/>
          </a:p>
          <a:p>
            <a:pPr marL="0" indent="0" algn="ctr">
              <a:buNone/>
            </a:pPr>
            <a:r>
              <a:rPr lang="cs-CZ" b="1" dirty="0" smtClean="0"/>
              <a:t>PÍSMO A LITERÁRNÍ PAMÁTKY</a:t>
            </a:r>
          </a:p>
          <a:p>
            <a:pPr marL="0" indent="0" algn="ctr">
              <a:buNone/>
            </a:pPr>
            <a:endParaRPr lang="cs-CZ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4018046" cy="2592288"/>
          </a:xfrm>
          <a:prstGeom prst="rect">
            <a:avLst/>
          </a:prstGeom>
          <a:ln w="38100" cap="sq">
            <a:solidFill>
              <a:schemeClr val="accent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4518248" y="1525434"/>
            <a:ext cx="457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Nejstarším literárním jazykem je SANSKRT.</a:t>
            </a:r>
          </a:p>
          <a:p>
            <a:endParaRPr lang="cs-CZ" sz="2400" b="1" dirty="0" smtClean="0"/>
          </a:p>
          <a:p>
            <a:r>
              <a:rPr lang="cs-CZ" sz="2400" b="1" dirty="0" smtClean="0"/>
              <a:t>Písmo bylo obrázkové , dnes se píše písmem hláskovým.</a:t>
            </a:r>
            <a:endParaRPr lang="cs-CZ" sz="2400" b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365448" y="4005064"/>
            <a:ext cx="54306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VÉDY</a:t>
            </a:r>
          </a:p>
          <a:p>
            <a:r>
              <a:rPr lang="cs-CZ" sz="2800" b="1" dirty="0" smtClean="0"/>
              <a:t>Slovo </a:t>
            </a:r>
            <a:r>
              <a:rPr lang="cs-CZ" sz="2800" b="1" dirty="0"/>
              <a:t>"véda" znamená "vědění". </a:t>
            </a:r>
            <a:endParaRPr lang="cs-CZ" sz="2800" b="1" dirty="0" smtClean="0"/>
          </a:p>
          <a:p>
            <a:r>
              <a:rPr lang="cs-CZ" sz="2800" b="1" dirty="0" smtClean="0"/>
              <a:t>Védy </a:t>
            </a:r>
            <a:r>
              <a:rPr lang="cs-CZ" sz="2800" b="1" dirty="0"/>
              <a:t>jsou nejstarší hinduistické spisy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991704"/>
            <a:ext cx="3376290" cy="1987188"/>
          </a:xfrm>
          <a:prstGeom prst="rect">
            <a:avLst/>
          </a:prstGeom>
          <a:ln w="38100" cap="sq">
            <a:solidFill>
              <a:schemeClr val="accent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60484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cs-CZ" sz="1600" dirty="0" smtClean="0"/>
          </a:p>
          <a:p>
            <a:pPr marL="0" indent="0" algn="ctr">
              <a:buNone/>
            </a:pPr>
            <a:r>
              <a:rPr lang="cs-CZ" b="1" dirty="0" smtClean="0"/>
              <a:t>PŮVODNÍ VLAST ROMŮ</a:t>
            </a:r>
            <a:endParaRPr lang="cs-CZ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4018659" cy="3096344"/>
          </a:xfrm>
          <a:prstGeom prst="rect">
            <a:avLst/>
          </a:prstGeom>
          <a:ln w="38100" cap="sq">
            <a:solidFill>
              <a:schemeClr val="accent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202" y="3863418"/>
            <a:ext cx="4253193" cy="2381788"/>
          </a:xfrm>
          <a:prstGeom prst="rect">
            <a:avLst/>
          </a:prstGeom>
          <a:ln w="38100" cap="sq">
            <a:solidFill>
              <a:schemeClr val="accent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4517778" y="1030122"/>
            <a:ext cx="437470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Romové odešli  přes malou Asii do Evropy.</a:t>
            </a:r>
          </a:p>
          <a:p>
            <a:r>
              <a:rPr lang="cs-CZ" sz="2800" b="1" dirty="0" smtClean="0"/>
              <a:t>V současnosti  jsou roztroušeni po celém světě a nevytvořili vlastí stát.</a:t>
            </a:r>
            <a:endParaRPr lang="cs-CZ" sz="28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251519" y="4720912"/>
            <a:ext cx="40186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Věnovali se kočovném životu.</a:t>
            </a:r>
          </a:p>
          <a:p>
            <a:r>
              <a:rPr lang="cs-CZ" sz="2800" b="1" dirty="0" smtClean="0"/>
              <a:t>Jejich jazyk je romština.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25581439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cs-CZ" sz="1600" dirty="0" smtClean="0"/>
          </a:p>
          <a:p>
            <a:pPr marL="0" indent="0" algn="ctr">
              <a:buNone/>
            </a:pPr>
            <a:r>
              <a:rPr lang="cs-CZ" b="1" dirty="0" smtClean="0"/>
              <a:t>Vylušti křížovku a zjisti, co znamená:</a:t>
            </a:r>
            <a:endParaRPr lang="cs-CZ" b="1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0764933"/>
              </p:ext>
            </p:extLst>
          </p:nvPr>
        </p:nvGraphicFramePr>
        <p:xfrm>
          <a:off x="539552" y="1135391"/>
          <a:ext cx="4680520" cy="4381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5065"/>
                <a:gridCol w="585065"/>
                <a:gridCol w="585065"/>
                <a:gridCol w="585065"/>
                <a:gridCol w="585065"/>
                <a:gridCol w="585065"/>
                <a:gridCol w="585065"/>
                <a:gridCol w="585065"/>
              </a:tblGrid>
              <a:tr h="876368">
                <a:tc rowSpan="2" gridSpan="2">
                  <a:txBody>
                    <a:bodyPr/>
                    <a:lstStyle/>
                    <a:p>
                      <a:endParaRPr lang="cs-CZ" sz="3200" b="1" dirty="0"/>
                    </a:p>
                  </a:txBody>
                  <a:tcPr anchor="ctr">
                    <a:lnL w="12700" cmpd="sng">
                      <a:noFill/>
                    </a:lnL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 sz="3200" b="1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 sz="3200" b="1" dirty="0"/>
                    </a:p>
                  </a:txBody>
                  <a:tcPr anchor="ctr"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</a:tr>
              <a:tr h="876368">
                <a:tc gridSpan="2"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200" b="1"/>
                    </a:p>
                  </a:txBody>
                  <a:tcPr anchor="ctr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endParaRPr lang="cs-CZ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 sz="3200" b="1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 sz="3200" b="1" dirty="0"/>
                    </a:p>
                  </a:txBody>
                  <a:tcPr anchor="ctr"/>
                </a:tc>
              </a:tr>
              <a:tr h="876368">
                <a:tc>
                  <a:txBody>
                    <a:bodyPr/>
                    <a:lstStyle/>
                    <a:p>
                      <a:endParaRPr lang="cs-CZ" sz="3200" b="1" dirty="0"/>
                    </a:p>
                  </a:txBody>
                  <a:tcPr anchor="ctr"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cs-CZ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 sz="3200" b="1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cs-CZ" sz="3200" b="1" dirty="0"/>
                    </a:p>
                  </a:txBody>
                  <a:tcPr anchor="ctr">
                    <a:lnR w="12700" cmpd="sng">
                      <a:noFill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rowSpan="2">
                  <a:txBody>
                    <a:bodyPr/>
                    <a:lstStyle/>
                    <a:p>
                      <a:endParaRPr lang="cs-CZ" sz="32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</a:tr>
              <a:tr h="876368">
                <a:tc>
                  <a:txBody>
                    <a:bodyPr/>
                    <a:lstStyle/>
                    <a:p>
                      <a:endParaRPr lang="cs-CZ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 sz="3200" b="1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 sz="3200" b="1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876368">
                <a:tc gridSpan="3">
                  <a:txBody>
                    <a:bodyPr/>
                    <a:lstStyle/>
                    <a:p>
                      <a:endParaRPr lang="cs-CZ" sz="3200" b="1" dirty="0"/>
                    </a:p>
                  </a:txBody>
                  <a:tcPr anchor="ctr">
                    <a:lnL w="12700" cmpd="sng">
                      <a:noFill/>
                    </a:lnL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 sz="3200" b="1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 sz="32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TextovéPole 7"/>
          <p:cNvSpPr txBox="1"/>
          <p:nvPr/>
        </p:nvSpPr>
        <p:spPr>
          <a:xfrm>
            <a:off x="5148064" y="1196752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00B0F0"/>
                </a:solidFill>
              </a:rPr>
              <a:t>Rod, rasa v Indii</a:t>
            </a:r>
            <a:endParaRPr lang="cs-CZ" sz="2400" b="1" dirty="0">
              <a:solidFill>
                <a:srgbClr val="00B0F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436096" y="2276872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00B0F0"/>
                </a:solidFill>
              </a:rPr>
              <a:t>Nesvobodný člověk</a:t>
            </a:r>
            <a:endParaRPr lang="cs-CZ" sz="2400" b="1" dirty="0">
              <a:solidFill>
                <a:srgbClr val="00B0F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4649688" y="2996951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00B0F0"/>
                </a:solidFill>
              </a:rPr>
              <a:t>Eskymácké obydlí</a:t>
            </a:r>
            <a:endParaRPr lang="cs-CZ" sz="2400" b="1" dirty="0">
              <a:solidFill>
                <a:srgbClr val="00B0F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4658384" y="3948568"/>
            <a:ext cx="4485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00B0F0"/>
                </a:solidFill>
              </a:rPr>
              <a:t>Nejstarší objevené město v Indii</a:t>
            </a:r>
            <a:endParaRPr lang="cs-CZ" sz="2400" b="1" dirty="0">
              <a:solidFill>
                <a:srgbClr val="00B0F0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5436096" y="4869160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00B0F0"/>
                </a:solidFill>
              </a:rPr>
              <a:t>Řeka v Indii</a:t>
            </a:r>
            <a:endParaRPr lang="cs-CZ" sz="24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0044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cs-CZ" sz="1600" dirty="0" smtClean="0"/>
          </a:p>
          <a:p>
            <a:pPr marL="0" indent="0" algn="ctr">
              <a:buNone/>
            </a:pPr>
            <a:r>
              <a:rPr lang="cs-CZ" b="1" dirty="0" smtClean="0">
                <a:solidFill>
                  <a:srgbClr val="FF0000"/>
                </a:solidFill>
              </a:rPr>
              <a:t>ŘEŠENÍ:</a:t>
            </a:r>
            <a:endParaRPr lang="cs-CZ" b="1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8821669"/>
              </p:ext>
            </p:extLst>
          </p:nvPr>
        </p:nvGraphicFramePr>
        <p:xfrm>
          <a:off x="539552" y="1135391"/>
          <a:ext cx="4680520" cy="4381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5065"/>
                <a:gridCol w="585065"/>
                <a:gridCol w="585065"/>
                <a:gridCol w="585065"/>
                <a:gridCol w="585065"/>
                <a:gridCol w="585065"/>
                <a:gridCol w="585065"/>
                <a:gridCol w="585065"/>
              </a:tblGrid>
              <a:tr h="876368">
                <a:tc rowSpan="2" gridSpan="2">
                  <a:txBody>
                    <a:bodyPr/>
                    <a:lstStyle/>
                    <a:p>
                      <a:endParaRPr lang="cs-CZ" sz="3200" b="1" dirty="0"/>
                    </a:p>
                  </a:txBody>
                  <a:tcPr anchor="ctr">
                    <a:lnL w="12700" cmpd="sng">
                      <a:noFill/>
                    </a:lnL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3200" b="1" dirty="0" smtClean="0"/>
                        <a:t>K</a:t>
                      </a:r>
                      <a:endParaRPr lang="cs-CZ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3200" b="1" dirty="0" smtClean="0"/>
                        <a:t>A</a:t>
                      </a:r>
                      <a:endParaRPr lang="cs-CZ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3200" b="1" dirty="0" smtClean="0"/>
                        <a:t>S</a:t>
                      </a:r>
                      <a:endParaRPr lang="cs-CZ" sz="3200" b="1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3200" b="1" dirty="0" smtClean="0"/>
                        <a:t>T</a:t>
                      </a:r>
                      <a:endParaRPr lang="cs-CZ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3200" b="1" dirty="0" smtClean="0"/>
                        <a:t>A</a:t>
                      </a:r>
                      <a:endParaRPr lang="cs-CZ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 sz="3200" b="1" dirty="0"/>
                    </a:p>
                  </a:txBody>
                  <a:tcPr anchor="ctr"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</a:tr>
              <a:tr h="876368">
                <a:tc gridSpan="2"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200" b="1"/>
                    </a:p>
                  </a:txBody>
                  <a:tcPr anchor="ctr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cs-CZ" sz="3200" b="1" dirty="0" smtClean="0"/>
                        <a:t>O</a:t>
                      </a:r>
                      <a:endParaRPr lang="cs-CZ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3200" b="1" dirty="0" smtClean="0"/>
                        <a:t>T</a:t>
                      </a:r>
                      <a:endParaRPr lang="cs-CZ" sz="3200" b="1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3200" b="1" dirty="0" smtClean="0"/>
                        <a:t>R</a:t>
                      </a:r>
                      <a:endParaRPr lang="cs-CZ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3200" b="1" dirty="0" smtClean="0"/>
                        <a:t>O</a:t>
                      </a:r>
                      <a:endParaRPr lang="cs-CZ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3200" b="1" dirty="0" smtClean="0"/>
                        <a:t>K</a:t>
                      </a:r>
                      <a:endParaRPr lang="cs-CZ" sz="3200" b="1" dirty="0"/>
                    </a:p>
                  </a:txBody>
                  <a:tcPr anchor="ctr"/>
                </a:tc>
              </a:tr>
              <a:tr h="876368">
                <a:tc>
                  <a:txBody>
                    <a:bodyPr/>
                    <a:lstStyle/>
                    <a:p>
                      <a:endParaRPr lang="cs-CZ" sz="3200" b="1" dirty="0"/>
                    </a:p>
                  </a:txBody>
                  <a:tcPr anchor="ctr"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cs-CZ" sz="3200" b="1" dirty="0" smtClean="0"/>
                        <a:t>I</a:t>
                      </a:r>
                      <a:endParaRPr lang="cs-CZ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3200" b="1" dirty="0" smtClean="0"/>
                        <a:t>G</a:t>
                      </a:r>
                      <a:endParaRPr lang="cs-CZ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3200" b="1" dirty="0" smtClean="0"/>
                        <a:t>L</a:t>
                      </a:r>
                      <a:endParaRPr lang="cs-CZ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3200" b="1" dirty="0" smtClean="0"/>
                        <a:t>Ú</a:t>
                      </a:r>
                      <a:endParaRPr lang="cs-CZ" sz="3200" b="1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cs-CZ" sz="3200" b="1" dirty="0"/>
                    </a:p>
                  </a:txBody>
                  <a:tcPr anchor="ctr">
                    <a:lnR w="12700" cmpd="sng">
                      <a:noFill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rowSpan="2">
                  <a:txBody>
                    <a:bodyPr/>
                    <a:lstStyle/>
                    <a:p>
                      <a:endParaRPr lang="cs-CZ" sz="32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</a:tr>
              <a:tr h="876368">
                <a:tc>
                  <a:txBody>
                    <a:bodyPr/>
                    <a:lstStyle/>
                    <a:p>
                      <a:r>
                        <a:rPr lang="cs-CZ" sz="3200" b="1" dirty="0" smtClean="0"/>
                        <a:t>H</a:t>
                      </a:r>
                      <a:endParaRPr lang="cs-CZ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3200" b="1" dirty="0" smtClean="0"/>
                        <a:t>A</a:t>
                      </a:r>
                      <a:endParaRPr lang="cs-CZ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3200" b="1" dirty="0" smtClean="0"/>
                        <a:t>R</a:t>
                      </a:r>
                      <a:endParaRPr lang="cs-CZ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3200" b="1" dirty="0" smtClean="0"/>
                        <a:t>A</a:t>
                      </a:r>
                      <a:endParaRPr lang="cs-CZ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3200" b="1" dirty="0" smtClean="0"/>
                        <a:t>P</a:t>
                      </a:r>
                      <a:endParaRPr lang="cs-CZ" sz="3200" b="1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3200" b="1" dirty="0" smtClean="0"/>
                        <a:t>P</a:t>
                      </a:r>
                      <a:endParaRPr lang="cs-CZ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3200" b="1" dirty="0" smtClean="0"/>
                        <a:t>A</a:t>
                      </a:r>
                      <a:endParaRPr lang="cs-CZ" sz="3200" b="1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876368">
                <a:tc gridSpan="3">
                  <a:txBody>
                    <a:bodyPr/>
                    <a:lstStyle/>
                    <a:p>
                      <a:endParaRPr lang="cs-CZ" sz="3200" b="1" dirty="0"/>
                    </a:p>
                  </a:txBody>
                  <a:tcPr anchor="ctr">
                    <a:lnL w="12700" cmpd="sng">
                      <a:noFill/>
                    </a:lnL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3200" b="1" dirty="0" smtClean="0"/>
                        <a:t>G</a:t>
                      </a:r>
                      <a:endParaRPr lang="cs-CZ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3200" b="1" dirty="0" smtClean="0"/>
                        <a:t>A</a:t>
                      </a:r>
                      <a:endParaRPr lang="cs-CZ" sz="3200" b="1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3200" b="1" dirty="0" smtClean="0"/>
                        <a:t>N</a:t>
                      </a:r>
                      <a:endParaRPr lang="cs-CZ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3200" b="1" dirty="0" smtClean="0"/>
                        <a:t>G</a:t>
                      </a:r>
                      <a:endParaRPr lang="cs-CZ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3200" b="1" dirty="0" smtClean="0"/>
                        <a:t>A</a:t>
                      </a:r>
                      <a:endParaRPr lang="cs-CZ" sz="32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TextovéPole 7"/>
          <p:cNvSpPr txBox="1"/>
          <p:nvPr/>
        </p:nvSpPr>
        <p:spPr>
          <a:xfrm>
            <a:off x="5148064" y="1196752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00B0F0"/>
                </a:solidFill>
              </a:rPr>
              <a:t>Rod, rasa v Indii</a:t>
            </a:r>
            <a:endParaRPr lang="cs-CZ" sz="2400" b="1" dirty="0">
              <a:solidFill>
                <a:srgbClr val="00B0F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436096" y="2276872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00B0F0"/>
                </a:solidFill>
              </a:rPr>
              <a:t>Nesvobodný člověk</a:t>
            </a:r>
            <a:endParaRPr lang="cs-CZ" sz="2400" b="1" dirty="0">
              <a:solidFill>
                <a:srgbClr val="00B0F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4649688" y="2996951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00B0F0"/>
                </a:solidFill>
              </a:rPr>
              <a:t>Eskymácké obydlí</a:t>
            </a:r>
            <a:endParaRPr lang="cs-CZ" sz="2400" b="1" dirty="0">
              <a:solidFill>
                <a:srgbClr val="00B0F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4658384" y="3948568"/>
            <a:ext cx="4485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00B0F0"/>
                </a:solidFill>
              </a:rPr>
              <a:t>Nejstarší objevené město v Indii</a:t>
            </a:r>
            <a:endParaRPr lang="cs-CZ" sz="2400" b="1" dirty="0">
              <a:solidFill>
                <a:srgbClr val="00B0F0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5436096" y="4869160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00B0F0"/>
                </a:solidFill>
              </a:rPr>
              <a:t>Řeka v Indii</a:t>
            </a:r>
            <a:endParaRPr lang="cs-CZ" sz="24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2686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cs-CZ" sz="1600" dirty="0" smtClean="0"/>
          </a:p>
          <a:p>
            <a:pPr marL="0" indent="0" algn="ctr">
              <a:buNone/>
            </a:pPr>
            <a:r>
              <a:rPr lang="cs-CZ" b="1" dirty="0" smtClean="0">
                <a:solidFill>
                  <a:schemeClr val="tx1"/>
                </a:solidFill>
              </a:rPr>
              <a:t>Víš, co je to </a:t>
            </a:r>
            <a:r>
              <a:rPr lang="cs-CZ" b="1" dirty="0" smtClean="0">
                <a:solidFill>
                  <a:srgbClr val="FF0000"/>
                </a:solidFill>
              </a:rPr>
              <a:t>STÚPA?</a:t>
            </a:r>
            <a:endParaRPr lang="cs-CZ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005241"/>
            <a:ext cx="6336704" cy="4178551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553928" y="5330825"/>
            <a:ext cx="8208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FF0000"/>
                </a:solidFill>
              </a:rPr>
              <a:t>B</a:t>
            </a:r>
            <a:r>
              <a:rPr lang="cs-CZ" sz="2800" b="1" dirty="0" smtClean="0">
                <a:solidFill>
                  <a:srgbClr val="FF0000"/>
                </a:solidFill>
              </a:rPr>
              <a:t>uddhistická  </a:t>
            </a:r>
            <a:r>
              <a:rPr lang="cs-CZ" sz="2800" b="1" dirty="0">
                <a:solidFill>
                  <a:srgbClr val="FF0000"/>
                </a:solidFill>
              </a:rPr>
              <a:t>stavba sloužící pro uchovávání buddhistických </a:t>
            </a:r>
            <a:r>
              <a:rPr lang="cs-CZ" sz="2800" b="1" dirty="0" smtClean="0">
                <a:solidFill>
                  <a:srgbClr val="FF0000"/>
                </a:solidFill>
              </a:rPr>
              <a:t> </a:t>
            </a:r>
            <a:r>
              <a:rPr lang="cs-CZ" sz="2800" b="1" dirty="0">
                <a:solidFill>
                  <a:srgbClr val="FF0000"/>
                </a:solidFill>
              </a:rPr>
              <a:t>ostatků svatých či samotného </a:t>
            </a:r>
            <a:r>
              <a:rPr lang="cs-CZ" sz="2800" b="1" dirty="0" smtClean="0">
                <a:solidFill>
                  <a:srgbClr val="FF0000"/>
                </a:solidFill>
              </a:rPr>
              <a:t>Buddhy.</a:t>
            </a:r>
            <a:endParaRPr lang="cs-CZ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5933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13280" y="0"/>
            <a:ext cx="9144000" cy="6858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b="1" dirty="0" smtClean="0"/>
              <a:t>POUŽITÉ MATERIÁLY:</a:t>
            </a:r>
          </a:p>
          <a:p>
            <a:pPr marL="0" indent="0">
              <a:buNone/>
            </a:pPr>
            <a:r>
              <a:rPr lang="cs-CZ" sz="1600" b="1" dirty="0" smtClean="0">
                <a:hlinkClick r:id="rId2"/>
              </a:rPr>
              <a:t>http</a:t>
            </a:r>
            <a:r>
              <a:rPr lang="cs-CZ" sz="1600" b="1" dirty="0">
                <a:hlinkClick r:id="rId2"/>
              </a:rPr>
              <a:t>://</a:t>
            </a:r>
            <a:r>
              <a:rPr lang="cs-CZ" sz="1600" b="1" dirty="0" smtClean="0">
                <a:hlinkClick r:id="rId2"/>
              </a:rPr>
              <a:t>t2.gstatic.com/images?q=tbn:ANd9GcRv1mENAOPsG34s-DzOGDocmFyV10uRzuo61zPldB6-BKCIoTJOSw</a:t>
            </a:r>
            <a:endParaRPr lang="cs-CZ" sz="1600" b="1" dirty="0" smtClean="0"/>
          </a:p>
          <a:p>
            <a:pPr marL="0" indent="0">
              <a:buNone/>
            </a:pPr>
            <a:r>
              <a:rPr lang="cs-CZ" sz="1600" b="1" dirty="0">
                <a:hlinkClick r:id="rId3"/>
              </a:rPr>
              <a:t>http://skola.romea.cz/cs/historie/puvod-romu-a-jejich-prichod-do-evropy</a:t>
            </a:r>
            <a:r>
              <a:rPr lang="cs-CZ" sz="1600" b="1" dirty="0" smtClean="0">
                <a:hlinkClick r:id="rId3"/>
              </a:rPr>
              <a:t>/</a:t>
            </a:r>
            <a:endParaRPr lang="cs-CZ" sz="1600" b="1" dirty="0" smtClean="0"/>
          </a:p>
          <a:p>
            <a:pPr marL="0" indent="0">
              <a:buNone/>
            </a:pPr>
            <a:r>
              <a:rPr lang="cs-CZ" sz="1600" b="1" dirty="0">
                <a:hlinkClick r:id="rId4"/>
              </a:rPr>
              <a:t>http://</a:t>
            </a:r>
            <a:r>
              <a:rPr lang="cs-CZ" sz="1600" b="1" dirty="0" smtClean="0">
                <a:hlinkClick r:id="rId4"/>
              </a:rPr>
              <a:t>www.harekrsna.cz/cvs/menu/filozofie/vedy</a:t>
            </a:r>
            <a:endParaRPr lang="cs-CZ" sz="1600" b="1" dirty="0" smtClean="0"/>
          </a:p>
          <a:p>
            <a:pPr marL="0" indent="0">
              <a:buNone/>
            </a:pPr>
            <a:r>
              <a:rPr lang="cs-CZ" sz="1600" b="1" dirty="0">
                <a:hlinkClick r:id="rId5"/>
              </a:rPr>
              <a:t>http://www.ajurveda-kladno.cz/ajurvedska-kosmetika-kladno/co-je-ajurveda</a:t>
            </a:r>
            <a:r>
              <a:rPr lang="cs-CZ" sz="1600" b="1" dirty="0" smtClean="0">
                <a:hlinkClick r:id="rId5"/>
              </a:rPr>
              <a:t>/</a:t>
            </a:r>
            <a:endParaRPr lang="cs-CZ" sz="1600" b="1" dirty="0" smtClean="0"/>
          </a:p>
          <a:p>
            <a:pPr marL="0" indent="0">
              <a:buNone/>
            </a:pPr>
            <a:r>
              <a:rPr lang="cs-CZ" sz="1600" b="1" dirty="0">
                <a:hlinkClick r:id="rId6"/>
              </a:rPr>
              <a:t>http://</a:t>
            </a:r>
            <a:r>
              <a:rPr lang="cs-CZ" sz="1600" b="1" dirty="0" smtClean="0">
                <a:hlinkClick r:id="rId6"/>
              </a:rPr>
              <a:t>fyzmatik.pise.cz/115356-mesic-a-slunce-se-vzdaluji-od-zeme.html</a:t>
            </a:r>
            <a:endParaRPr lang="cs-CZ" sz="1600" b="1" dirty="0" smtClean="0"/>
          </a:p>
          <a:p>
            <a:pPr marL="0" indent="0">
              <a:buNone/>
            </a:pPr>
            <a:r>
              <a:rPr lang="cs-CZ" sz="1600" b="1" dirty="0">
                <a:hlinkClick r:id="rId7"/>
              </a:rPr>
              <a:t>http://</a:t>
            </a:r>
            <a:r>
              <a:rPr lang="cs-CZ" sz="1600" b="1" dirty="0" smtClean="0">
                <a:hlinkClick r:id="rId7"/>
              </a:rPr>
              <a:t>cs.wikipedia.org/wiki/</a:t>
            </a:r>
            <a:r>
              <a:rPr lang="cs-CZ" sz="1600" b="1" dirty="0" err="1" smtClean="0">
                <a:hlinkClick r:id="rId7"/>
              </a:rPr>
              <a:t>Poziční_číselná_soustava</a:t>
            </a:r>
            <a:endParaRPr lang="cs-CZ" sz="1600" b="1" dirty="0" smtClean="0"/>
          </a:p>
          <a:p>
            <a:pPr marL="0" indent="0">
              <a:buNone/>
            </a:pPr>
            <a:r>
              <a:rPr lang="cs-CZ" sz="1600" b="1" dirty="0">
                <a:hlinkClick r:id="rId8"/>
              </a:rPr>
              <a:t>http://</a:t>
            </a:r>
            <a:r>
              <a:rPr lang="cs-CZ" sz="1600" b="1" dirty="0" smtClean="0">
                <a:hlinkClick r:id="rId8"/>
              </a:rPr>
              <a:t>t2.gstatic.com/images?q=tbn:ANd9GcSQKK9ie4DCRq75JkqqkbPG2PRBVv0_t7Apn1EYNm6JVXDVVudhb5lSmrDd</a:t>
            </a:r>
            <a:endParaRPr lang="cs-CZ" sz="1600" b="1" dirty="0" smtClean="0"/>
          </a:p>
          <a:p>
            <a:pPr marL="0" indent="0">
              <a:buNone/>
            </a:pPr>
            <a:r>
              <a:rPr lang="cs-CZ" sz="1600" b="1" dirty="0">
                <a:hlinkClick r:id="rId9"/>
              </a:rPr>
              <a:t>http://</a:t>
            </a:r>
            <a:r>
              <a:rPr lang="cs-CZ" sz="1600" b="1" dirty="0" smtClean="0">
                <a:hlinkClick r:id="rId9"/>
              </a:rPr>
              <a:t>www.knihy-a.cz/13385/krute-potrestal-na-500-vlastnich-konkubin</a:t>
            </a:r>
            <a:endParaRPr lang="cs-CZ" sz="1600" b="1" dirty="0" smtClean="0"/>
          </a:p>
          <a:p>
            <a:pPr marL="0" indent="0">
              <a:buNone/>
            </a:pPr>
            <a:r>
              <a:rPr lang="cs-CZ" sz="1600" b="1" dirty="0">
                <a:hlinkClick r:id="rId10"/>
              </a:rPr>
              <a:t>http://</a:t>
            </a:r>
            <a:r>
              <a:rPr lang="cs-CZ" sz="1600" b="1" dirty="0" smtClean="0">
                <a:hlinkClick r:id="rId10"/>
              </a:rPr>
              <a:t>www.sewerhistory.org/grfx/wh_region/indus1.htm</a:t>
            </a:r>
            <a:endParaRPr lang="cs-CZ" sz="1600" b="1" dirty="0" smtClean="0"/>
          </a:p>
          <a:p>
            <a:pPr marL="0" indent="0">
              <a:buNone/>
            </a:pPr>
            <a:r>
              <a:rPr lang="cs-CZ" sz="1600" b="1" dirty="0">
                <a:hlinkClick r:id="rId11"/>
              </a:rPr>
              <a:t>http://</a:t>
            </a:r>
            <a:r>
              <a:rPr lang="cs-CZ" sz="1600" b="1" dirty="0" smtClean="0">
                <a:hlinkClick r:id="rId11"/>
              </a:rPr>
              <a:t>t3.gstatic.com/images?q=tbn:ANd9GcSwZsaiksXSL36knfNPNZSD9YOUpL47sT0kMwRs1_6cTNIrd3M</a:t>
            </a:r>
            <a:endParaRPr lang="cs-CZ" sz="1600" b="1" dirty="0" smtClean="0"/>
          </a:p>
          <a:p>
            <a:pPr marL="0" indent="0">
              <a:buNone/>
            </a:pPr>
            <a:r>
              <a:rPr lang="cs-CZ" sz="1600" b="1" dirty="0">
                <a:hlinkClick r:id="rId12"/>
              </a:rPr>
              <a:t>http://</a:t>
            </a:r>
            <a:r>
              <a:rPr lang="cs-CZ" sz="1600" b="1" dirty="0" smtClean="0">
                <a:hlinkClick r:id="rId12"/>
              </a:rPr>
              <a:t>t2.gstatic.com/images?q=tbn:ANd9GcQ5AdUSbddTH1ZtgYE-Xqndvm8ctxP-P5PIPKAIwxTJOkPlerYe</a:t>
            </a:r>
            <a:endParaRPr lang="cs-CZ" sz="1600" b="1" dirty="0" smtClean="0"/>
          </a:p>
          <a:p>
            <a:pPr marL="0" indent="0">
              <a:buNone/>
            </a:pPr>
            <a:r>
              <a:rPr lang="cs-CZ" sz="1600" b="1" dirty="0">
                <a:hlinkClick r:id="rId13"/>
              </a:rPr>
              <a:t>http://</a:t>
            </a:r>
            <a:r>
              <a:rPr lang="cs-CZ" sz="1600" b="1" dirty="0" smtClean="0">
                <a:hlinkClick r:id="rId13"/>
              </a:rPr>
              <a:t>www.naturfoto.cz/slon-indicky-fotografie-1340.html</a:t>
            </a:r>
            <a:endParaRPr lang="cs-CZ" sz="1600" b="1" dirty="0" smtClean="0"/>
          </a:p>
          <a:p>
            <a:pPr marL="0" indent="0">
              <a:buNone/>
            </a:pPr>
            <a:r>
              <a:rPr lang="cs-CZ" sz="1600" b="1" dirty="0">
                <a:hlinkClick r:id="rId14"/>
              </a:rPr>
              <a:t>http://www.zivotni-styl.wz.cz/?</a:t>
            </a:r>
            <a:r>
              <a:rPr lang="cs-CZ" sz="1600" b="1" dirty="0" smtClean="0">
                <a:hlinkClick r:id="rId14"/>
              </a:rPr>
              <a:t>clanek=sezam</a:t>
            </a:r>
            <a:endParaRPr lang="cs-CZ" sz="1600" b="1" dirty="0" smtClean="0"/>
          </a:p>
          <a:p>
            <a:pPr marL="0" indent="0">
              <a:buNone/>
            </a:pPr>
            <a:r>
              <a:rPr lang="cs-CZ" sz="1600" b="1" dirty="0">
                <a:hlinkClick r:id="rId15"/>
              </a:rPr>
              <a:t>http://</a:t>
            </a:r>
            <a:r>
              <a:rPr lang="cs-CZ" sz="1600" b="1" dirty="0" smtClean="0">
                <a:hlinkClick r:id="rId15"/>
              </a:rPr>
              <a:t>www.myslivecke-zbozi.cz/doprirody/7-Pouzite-materialy/3-Bavlna</a:t>
            </a:r>
            <a:endParaRPr lang="cs-CZ" sz="1600" b="1" dirty="0" smtClean="0"/>
          </a:p>
          <a:p>
            <a:pPr marL="0" indent="0">
              <a:buNone/>
            </a:pPr>
            <a:r>
              <a:rPr lang="cs-CZ" sz="1600" b="1" dirty="0">
                <a:hlinkClick r:id="rId16"/>
              </a:rPr>
              <a:t>http://www.aros.cz/cs/krmiva/proso-sete-zlute</a:t>
            </a:r>
            <a:r>
              <a:rPr lang="cs-CZ" sz="1600" b="1" dirty="0" smtClean="0">
                <a:hlinkClick r:id="rId16"/>
              </a:rPr>
              <a:t>/</a:t>
            </a:r>
            <a:endParaRPr lang="cs-CZ" sz="1600" b="1" dirty="0" smtClean="0"/>
          </a:p>
          <a:p>
            <a:pPr marL="0" indent="0">
              <a:buNone/>
            </a:pPr>
            <a:r>
              <a:rPr lang="cs-CZ" sz="1600" b="1" dirty="0">
                <a:hlinkClick r:id="rId17"/>
              </a:rPr>
              <a:t>http://</a:t>
            </a:r>
            <a:r>
              <a:rPr lang="cs-CZ" sz="1600" b="1" dirty="0" smtClean="0">
                <a:hlinkClick r:id="rId17"/>
              </a:rPr>
              <a:t>www.pakistantumhetoho.com.pk/ImageGalleryAdm.aspx?icid=52</a:t>
            </a:r>
            <a:endParaRPr lang="cs-CZ" sz="1600" b="1" dirty="0" smtClean="0"/>
          </a:p>
          <a:p>
            <a:pPr marL="0" indent="0">
              <a:buNone/>
            </a:pPr>
            <a:r>
              <a:rPr lang="cs-CZ" sz="1600" b="1" dirty="0">
                <a:hlinkClick r:id="rId18"/>
              </a:rPr>
              <a:t>http://</a:t>
            </a:r>
            <a:r>
              <a:rPr lang="cs-CZ" sz="1600" b="1" dirty="0" smtClean="0">
                <a:hlinkClick r:id="rId18"/>
              </a:rPr>
              <a:t>historika.fabulator.cz/Starověká_Indie.html</a:t>
            </a:r>
            <a:endParaRPr lang="cs-CZ" sz="1600" b="1" dirty="0" smtClean="0"/>
          </a:p>
          <a:p>
            <a:pPr marL="0" indent="0">
              <a:buNone/>
            </a:pPr>
            <a:r>
              <a:rPr lang="cs-CZ" sz="1600" b="1" dirty="0">
                <a:hlinkClick r:id="rId19"/>
              </a:rPr>
              <a:t>http://</a:t>
            </a:r>
            <a:r>
              <a:rPr lang="cs-CZ" sz="1600" b="1" dirty="0" smtClean="0">
                <a:hlinkClick r:id="rId19"/>
              </a:rPr>
              <a:t>t2.gstatic.com/images?q=tbn:ANd9GcTy0vYDPq5TXCnCgAQ2IF6Q5_OBaazVDaRrbnXCUYoVtoIbfo0</a:t>
            </a:r>
            <a:endParaRPr lang="cs-CZ" sz="1600" b="1" dirty="0" smtClean="0"/>
          </a:p>
          <a:p>
            <a:pPr marL="0" indent="0">
              <a:buNone/>
            </a:pPr>
            <a:r>
              <a:rPr lang="cs-CZ" sz="1600" b="1" dirty="0" smtClean="0">
                <a:hlinkClick r:id="rId20"/>
              </a:rPr>
              <a:t>http</a:t>
            </a:r>
            <a:r>
              <a:rPr lang="cs-CZ" sz="1600" b="1" dirty="0">
                <a:hlinkClick r:id="rId20"/>
              </a:rPr>
              <a:t>://</a:t>
            </a:r>
            <a:r>
              <a:rPr lang="cs-CZ" sz="1600" b="1" dirty="0" smtClean="0">
                <a:hlinkClick r:id="rId20"/>
              </a:rPr>
              <a:t>t1.gstatic.com/images?q=tbn:ANd9GcRwY0W7mg0eOQi2BDp7GxRn6nLKDSUfcQGRLAqjLp-Ivm98XRGb_Q</a:t>
            </a:r>
            <a:endParaRPr lang="cs-CZ" sz="1600" b="1" dirty="0" smtClean="0"/>
          </a:p>
          <a:p>
            <a:pPr marL="0" indent="0">
              <a:buNone/>
            </a:pPr>
            <a:endParaRPr lang="cs-CZ" sz="1600" b="1" dirty="0" smtClean="0"/>
          </a:p>
          <a:p>
            <a:pPr marL="0" indent="0">
              <a:buNone/>
            </a:pPr>
            <a:endParaRPr lang="cs-CZ" sz="1600" b="1" dirty="0"/>
          </a:p>
        </p:txBody>
      </p:sp>
    </p:spTree>
    <p:extLst>
      <p:ext uri="{BB962C8B-B14F-4D97-AF65-F5344CB8AC3E}">
        <p14:creationId xmlns:p14="http://schemas.microsoft.com/office/powerpoint/2010/main" val="4247210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r>
              <a:rPr lang="cs-CZ" b="1" dirty="0"/>
              <a:t>	</a:t>
            </a:r>
            <a:r>
              <a:rPr lang="cs-CZ" b="1" dirty="0" smtClean="0"/>
              <a:t>		STAROVĚKÁ INDIE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endParaRPr lang="cs-CZ" b="1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24025"/>
            <a:ext cx="6624736" cy="4220028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336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r>
              <a:rPr lang="cs-CZ" b="1" dirty="0"/>
              <a:t>	</a:t>
            </a:r>
            <a:endParaRPr lang="cs-CZ" b="1" dirty="0" smtClean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endParaRPr lang="cs-CZ" b="1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632" y="673656"/>
            <a:ext cx="4891454" cy="541964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187624" y="692696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POLOHA </a:t>
            </a:r>
            <a:endParaRPr lang="cs-CZ" sz="28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215516" y="1484784"/>
            <a:ext cx="377011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Rozkládala se na Indickém poloostrově.</a:t>
            </a:r>
          </a:p>
          <a:p>
            <a:endParaRPr lang="cs-CZ" sz="2800" b="1" dirty="0"/>
          </a:p>
          <a:p>
            <a:r>
              <a:rPr lang="cs-CZ" sz="2800" b="1" dirty="0" smtClean="0"/>
              <a:t>Na jejím území pramení tři řeky – Ganga, Brahmaputra a Indus.</a:t>
            </a:r>
          </a:p>
          <a:p>
            <a:endParaRPr lang="cs-CZ" sz="2800" b="1" dirty="0"/>
          </a:p>
          <a:p>
            <a:r>
              <a:rPr lang="cs-CZ" sz="2800" b="1" dirty="0" smtClean="0"/>
              <a:t>Severní hranici tvoří Himaláje.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335839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08" y="1"/>
            <a:ext cx="9147408" cy="6882206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79512" y="86192"/>
            <a:ext cx="89644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800" b="1" dirty="0" smtClean="0"/>
          </a:p>
          <a:p>
            <a:r>
              <a:rPr lang="cs-CZ" sz="2800" b="1" dirty="0" smtClean="0"/>
              <a:t>	ŘEKA INDUS</a:t>
            </a:r>
          </a:p>
          <a:p>
            <a:r>
              <a:rPr lang="cs-CZ" sz="2800" b="1" dirty="0" smtClean="0"/>
              <a:t>- v jejím povodí vznikaly první státy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258897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pPr marL="0" indent="0" algn="ctr">
              <a:buNone/>
            </a:pPr>
            <a:r>
              <a:rPr lang="cs-CZ" b="1" dirty="0" smtClean="0"/>
              <a:t>ZEMĚDĚLSTVÍ </a:t>
            </a:r>
            <a:endParaRPr lang="cs-CZ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50" y="406568"/>
            <a:ext cx="2466975" cy="184785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978" y="1268134"/>
            <a:ext cx="2143125" cy="2143125"/>
          </a:xfrm>
          <a:prstGeom prst="rect">
            <a:avLst/>
          </a:prstGeom>
          <a:ln w="38100" cap="sq">
            <a:solidFill>
              <a:schemeClr val="accent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42408"/>
            <a:ext cx="2428875" cy="1876425"/>
          </a:xfrm>
          <a:prstGeom prst="rect">
            <a:avLst/>
          </a:prstGeom>
          <a:ln w="38100" cap="sq">
            <a:solidFill>
              <a:schemeClr val="accent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054" y="4732496"/>
            <a:ext cx="2466975" cy="1847850"/>
          </a:xfrm>
          <a:prstGeom prst="rect">
            <a:avLst/>
          </a:prstGeom>
          <a:ln w="38100" cap="sq">
            <a:solidFill>
              <a:schemeClr val="accent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49" y="3383160"/>
            <a:ext cx="2552757" cy="2466013"/>
          </a:xfrm>
          <a:prstGeom prst="rect">
            <a:avLst/>
          </a:prstGeom>
          <a:ln w="38100" cap="sq">
            <a:solidFill>
              <a:schemeClr val="accent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911" y="3424173"/>
            <a:ext cx="2953436" cy="2232248"/>
          </a:xfrm>
          <a:prstGeom prst="rect">
            <a:avLst/>
          </a:prstGeom>
          <a:ln w="38100" cap="sq">
            <a:solidFill>
              <a:schemeClr val="accent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366181" y="2420888"/>
            <a:ext cx="943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proso</a:t>
            </a:r>
            <a:endParaRPr lang="cs-CZ" sz="2400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1441793" y="6118681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Kůň</a:t>
            </a:r>
            <a:endParaRPr lang="cs-CZ" sz="2400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4036218" y="3521576"/>
            <a:ext cx="1071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bavlna</a:t>
            </a:r>
            <a:endParaRPr lang="cs-CZ" sz="2400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3708486" y="4270831"/>
            <a:ext cx="1818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slon indický</a:t>
            </a:r>
            <a:endParaRPr lang="cs-CZ" sz="2400" b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7028575" y="2651720"/>
            <a:ext cx="972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sezam</a:t>
            </a:r>
            <a:endParaRPr lang="cs-CZ" sz="2400" b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6037912" y="5779382"/>
            <a:ext cx="29534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/>
              <a:t>Kráva se stala posvátnou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1975212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endParaRPr lang="cs-CZ" sz="1400" dirty="0" smtClean="0"/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MĚSTO HARAPPA – vykopávky z roku 1921</a:t>
            </a:r>
          </a:p>
          <a:p>
            <a:pPr marL="0" indent="0">
              <a:buNone/>
            </a:pPr>
            <a:r>
              <a:rPr lang="cs-CZ" dirty="0"/>
              <a:t>	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66" y="1628799"/>
            <a:ext cx="5557253" cy="3664565"/>
          </a:xfrm>
          <a:prstGeom prst="rect">
            <a:avLst/>
          </a:prstGeom>
          <a:ln w="38100" cap="sq">
            <a:solidFill>
              <a:schemeClr val="accent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6156176" y="1663079"/>
            <a:ext cx="298782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sz="2400" b="1" dirty="0" smtClean="0"/>
              <a:t>široké ulice</a:t>
            </a:r>
          </a:p>
          <a:p>
            <a:pPr marL="342900" indent="-342900">
              <a:buFont typeface="Arial" pitchFamily="34" charset="0"/>
              <a:buChar char="•"/>
            </a:pPr>
            <a:endParaRPr lang="cs-CZ" sz="2400" b="1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cs-CZ" sz="2400" b="1" dirty="0" smtClean="0"/>
              <a:t>vodovod a kanalizace</a:t>
            </a:r>
          </a:p>
          <a:p>
            <a:pPr marL="342900" indent="-342900">
              <a:buFont typeface="Arial" pitchFamily="34" charset="0"/>
              <a:buChar char="•"/>
            </a:pPr>
            <a:endParaRPr lang="cs-CZ" sz="2400" b="1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cs-CZ" sz="2400" b="1" dirty="0" smtClean="0"/>
              <a:t>koupelny a splachovací záchody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1392095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304" y="0"/>
            <a:ext cx="9144000" cy="6858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endParaRPr lang="cs-CZ" sz="1800" b="1" dirty="0" smtClean="0"/>
          </a:p>
          <a:p>
            <a:pPr marL="0" indent="0" algn="ctr">
              <a:buNone/>
            </a:pPr>
            <a:r>
              <a:rPr lang="cs-CZ" b="1" dirty="0" smtClean="0"/>
              <a:t>		ŘÍŠE KRÁLE AŠÓKY</a:t>
            </a:r>
            <a:endParaRPr lang="cs-CZ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2088232" cy="3149465"/>
          </a:xfrm>
          <a:prstGeom prst="rect">
            <a:avLst/>
          </a:prstGeom>
          <a:ln w="38100" cap="sq">
            <a:solidFill>
              <a:schemeClr val="accent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843808" y="980728"/>
            <a:ext cx="59766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sz="2400" b="1" dirty="0" smtClean="0"/>
              <a:t>byl stoupencem budhismu.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400" b="1" dirty="0" smtClean="0"/>
              <a:t>odmítal násilí.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400" b="1" dirty="0" smtClean="0"/>
              <a:t>nabádal lidi k laskavosti a aby mluvili pravdu.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400" b="1" dirty="0" smtClean="0"/>
              <a:t>zřizoval nemocnice.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400" b="1" dirty="0" smtClean="0"/>
              <a:t>nechával sázet léčivé rostliny.</a:t>
            </a:r>
            <a:endParaRPr lang="cs-CZ" sz="2400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94" y="3843079"/>
            <a:ext cx="1638300" cy="2790825"/>
          </a:xfrm>
          <a:prstGeom prst="rect">
            <a:avLst/>
          </a:prstGeom>
          <a:ln w="38100" cap="sq">
            <a:solidFill>
              <a:schemeClr val="accent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2699792" y="4268996"/>
            <a:ext cx="59766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Svoje nařízení nechal tesat do sloupů zdobených sochami lvů.</a:t>
            </a:r>
          </a:p>
          <a:p>
            <a:endParaRPr lang="cs-CZ" sz="2400" b="1" dirty="0"/>
          </a:p>
          <a:p>
            <a:r>
              <a:rPr lang="cs-CZ" sz="2400" b="1" dirty="0" smtClean="0"/>
              <a:t>Heslo sloupů bylo: „JEN PRAVDA VÍTĚZÍ!“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2029185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cs-CZ" b="1" dirty="0" smtClean="0"/>
              <a:t>KASTOVNÍ SYSTÉM</a:t>
            </a:r>
          </a:p>
          <a:p>
            <a:pPr algn="ctr">
              <a:buFontTx/>
              <a:buChar char="-"/>
            </a:pPr>
            <a:r>
              <a:rPr lang="cs-CZ" sz="2400" b="1" dirty="0" smtClean="0"/>
              <a:t>rozdělení společnosti na základě majetkových a rodových poměrů, kasta = rod, rasa</a:t>
            </a:r>
          </a:p>
          <a:p>
            <a:pPr marL="0" indent="0">
              <a:buNone/>
            </a:pPr>
            <a:r>
              <a:rPr lang="cs-CZ" sz="2400" b="1" dirty="0" smtClean="0"/>
              <a:t>	</a:t>
            </a:r>
            <a:endParaRPr lang="cs-CZ" sz="2400" b="1" dirty="0"/>
          </a:p>
        </p:txBody>
      </p:sp>
      <p:sp>
        <p:nvSpPr>
          <p:cNvPr id="4" name="Rovnoramenný trojúhelník 3"/>
          <p:cNvSpPr/>
          <p:nvPr/>
        </p:nvSpPr>
        <p:spPr>
          <a:xfrm>
            <a:off x="395536" y="1700808"/>
            <a:ext cx="4536504" cy="4464496"/>
          </a:xfrm>
          <a:prstGeom prst="triangl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cxnSp>
        <p:nvCxnSpPr>
          <p:cNvPr id="6" name="Přímá spojnice 5"/>
          <p:cNvCxnSpPr/>
          <p:nvPr/>
        </p:nvCxnSpPr>
        <p:spPr>
          <a:xfrm>
            <a:off x="1403648" y="4149080"/>
            <a:ext cx="252028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>
            <a:off x="899592" y="5157192"/>
            <a:ext cx="3600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Přímá spojnice 12"/>
          <p:cNvCxnSpPr/>
          <p:nvPr/>
        </p:nvCxnSpPr>
        <p:spPr>
          <a:xfrm flipV="1">
            <a:off x="1907704" y="3104964"/>
            <a:ext cx="1440160" cy="3600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ovéPole 16"/>
          <p:cNvSpPr txBox="1"/>
          <p:nvPr/>
        </p:nvSpPr>
        <p:spPr>
          <a:xfrm>
            <a:off x="971600" y="5331325"/>
            <a:ext cx="3456384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cs-CZ" sz="3600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1511660" y="4269754"/>
            <a:ext cx="223224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cs-CZ" sz="3600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1907704" y="3321858"/>
            <a:ext cx="1440160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endParaRPr lang="cs-CZ" sz="3600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2303748" y="2458633"/>
            <a:ext cx="79208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sz="3600" dirty="0"/>
          </a:p>
        </p:txBody>
      </p:sp>
      <p:sp>
        <p:nvSpPr>
          <p:cNvPr id="22" name="TextovéPole 21"/>
          <p:cNvSpPr txBox="1"/>
          <p:nvPr/>
        </p:nvSpPr>
        <p:spPr>
          <a:xfrm>
            <a:off x="4044944" y="1439198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VARNY – </a:t>
            </a:r>
            <a:r>
              <a:rPr lang="cs-CZ" sz="2400" b="1" dirty="0" smtClean="0"/>
              <a:t>společenské vrstvy</a:t>
            </a:r>
            <a:endParaRPr lang="cs-CZ" sz="2400" b="1" dirty="0"/>
          </a:p>
        </p:txBody>
      </p:sp>
      <p:sp>
        <p:nvSpPr>
          <p:cNvPr id="23" name="TextovéPole 22"/>
          <p:cNvSpPr txBox="1"/>
          <p:nvPr/>
        </p:nvSpPr>
        <p:spPr>
          <a:xfrm>
            <a:off x="5281794" y="2458633"/>
            <a:ext cx="241226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Kněží a vzdělanci</a:t>
            </a:r>
            <a:endParaRPr lang="cs-CZ" sz="2400" b="1" dirty="0"/>
          </a:p>
        </p:txBody>
      </p:sp>
      <p:sp>
        <p:nvSpPr>
          <p:cNvPr id="24" name="TextovéPole 23"/>
          <p:cNvSpPr txBox="1"/>
          <p:nvPr/>
        </p:nvSpPr>
        <p:spPr>
          <a:xfrm>
            <a:off x="4903752" y="3414190"/>
            <a:ext cx="3168352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Náčelníci a válečníci</a:t>
            </a:r>
            <a:endParaRPr lang="cs-CZ" sz="2400" b="1" dirty="0"/>
          </a:p>
        </p:txBody>
      </p:sp>
      <p:sp>
        <p:nvSpPr>
          <p:cNvPr id="25" name="TextovéPole 24"/>
          <p:cNvSpPr txBox="1"/>
          <p:nvPr/>
        </p:nvSpPr>
        <p:spPr>
          <a:xfrm>
            <a:off x="4315192" y="4315103"/>
            <a:ext cx="472130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Zemědělci, obchodníci a řemeslníci</a:t>
            </a:r>
            <a:endParaRPr lang="cs-CZ" sz="2400" b="1" dirty="0"/>
          </a:p>
        </p:txBody>
      </p:sp>
      <p:sp>
        <p:nvSpPr>
          <p:cNvPr id="26" name="TextovéPole 25"/>
          <p:cNvSpPr txBox="1"/>
          <p:nvPr/>
        </p:nvSpPr>
        <p:spPr>
          <a:xfrm>
            <a:off x="4932040" y="5423657"/>
            <a:ext cx="3816424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chemeClr val="bg1"/>
                </a:solidFill>
              </a:rPr>
              <a:t>Dělníci, služebníci, otroci</a:t>
            </a:r>
            <a:endParaRPr lang="cs-CZ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982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-21000"/>
            <a:ext cx="9144000" cy="6858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cs-CZ" sz="1400" dirty="0" smtClean="0"/>
          </a:p>
          <a:p>
            <a:pPr marL="0" indent="0" algn="ctr">
              <a:buNone/>
            </a:pPr>
            <a:r>
              <a:rPr lang="cs-CZ" b="1" dirty="0" smtClean="0"/>
              <a:t>VZDĚLANOST A KULTURA</a:t>
            </a:r>
          </a:p>
          <a:p>
            <a:pPr marL="0" indent="0">
              <a:buNone/>
            </a:pPr>
            <a:r>
              <a:rPr lang="cs-CZ" sz="2800" b="1" dirty="0" smtClean="0"/>
              <a:t>	MATEMATIKA</a:t>
            </a:r>
          </a:p>
          <a:p>
            <a:pPr marL="0" indent="0">
              <a:buNone/>
            </a:pPr>
            <a:r>
              <a:rPr lang="cs-CZ" sz="2800" b="1" dirty="0"/>
              <a:t>	</a:t>
            </a:r>
            <a:r>
              <a:rPr lang="cs-CZ" sz="2800" b="1" dirty="0" smtClean="0"/>
              <a:t>- užívali desetinnou soustavu a jako první počítali s 	   nulou</a:t>
            </a:r>
            <a:endParaRPr lang="cs-CZ" sz="2800" b="1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564904"/>
            <a:ext cx="7698432" cy="2386514"/>
          </a:xfrm>
          <a:prstGeom prst="rect">
            <a:avLst/>
          </a:prstGeom>
          <a:ln w="38100" cap="sq">
            <a:solidFill>
              <a:schemeClr val="accent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750520" y="5066020"/>
            <a:ext cx="784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- vypočítali Ludolfovo číslo pro výpočty kružnice</a:t>
            </a:r>
            <a:endParaRPr lang="cs-CZ" sz="2800" b="1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5617016"/>
            <a:ext cx="3600400" cy="788659"/>
          </a:xfrm>
          <a:prstGeom prst="rect">
            <a:avLst/>
          </a:prstGeom>
          <a:ln w="38100" cap="sq">
            <a:solidFill>
              <a:schemeClr val="accent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359637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</TotalTime>
  <Words>370</Words>
  <Application>Microsoft Office PowerPoint</Application>
  <PresentationFormat>Předvádění na obrazovce (4:3)</PresentationFormat>
  <Paragraphs>141</Paragraphs>
  <Slides>16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Renata Koprová</dc:creator>
  <cp:lastModifiedBy>Renata Koprová</cp:lastModifiedBy>
  <cp:revision>20</cp:revision>
  <dcterms:created xsi:type="dcterms:W3CDTF">2013-01-04T06:18:08Z</dcterms:created>
  <dcterms:modified xsi:type="dcterms:W3CDTF">2013-02-19T15:35:44Z</dcterms:modified>
</cp:coreProperties>
</file>